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tags/tag5.xml" ContentType="application/vnd.openxmlformats-officedocument.presentationml.tags+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ppt/tags/tag9.xml" ContentType="application/vnd.openxmlformats-officedocument.presentationml.tags+xml"/>
  <Override PartName="/ppt/notesSlides/notesSlide11.xml" ContentType="application/vnd.openxmlformats-officedocument.presentationml.notesSlide+xml"/>
  <Override PartName="/ppt/tags/tag10.xml" ContentType="application/vnd.openxmlformats-officedocument.presentationml.tags+xml"/>
  <Override PartName="/ppt/notesSlides/notesSlide12.xml" ContentType="application/vnd.openxmlformats-officedocument.presentationml.notesSlide+xml"/>
  <Override PartName="/ppt/tags/tag11.xml" ContentType="application/vnd.openxmlformats-officedocument.presentationml.tags+xml"/>
  <Override PartName="/ppt/notesSlides/notesSlide13.xml" ContentType="application/vnd.openxmlformats-officedocument.presentationml.notesSlide+xml"/>
  <Override PartName="/ppt/tags/tag12.xml" ContentType="application/vnd.openxmlformats-officedocument.presentationml.tags+xml"/>
  <Override PartName="/ppt/notesSlides/notesSlide14.xml" ContentType="application/vnd.openxmlformats-officedocument.presentationml.notesSlide+xml"/>
  <Override PartName="/ppt/tags/tag13.xml" ContentType="application/vnd.openxmlformats-officedocument.presentationml.tags+xml"/>
  <Override PartName="/ppt/notesSlides/notesSlide15.xml" ContentType="application/vnd.openxmlformats-officedocument.presentationml.notesSlide+xml"/>
  <Override PartName="/ppt/tags/tag14.xml" ContentType="application/vnd.openxmlformats-officedocument.presentationml.tags+xml"/>
  <Override PartName="/ppt/notesSlides/notesSlide16.xml" ContentType="application/vnd.openxmlformats-officedocument.presentationml.notesSlide+xml"/>
  <Override PartName="/ppt/tags/tag15.xml" ContentType="application/vnd.openxmlformats-officedocument.presentationml.tags+xml"/>
  <Override PartName="/ppt/notesSlides/notesSlide17.xml" ContentType="application/vnd.openxmlformats-officedocument.presentationml.notesSlide+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696" r:id="rId3"/>
    <p:sldMasterId id="2147483708" r:id="rId4"/>
    <p:sldMasterId id="2147483721" r:id="rId5"/>
  </p:sldMasterIdLst>
  <p:notesMasterIdLst>
    <p:notesMasterId r:id="rId49"/>
  </p:notesMasterIdLst>
  <p:sldIdLst>
    <p:sldId id="273" r:id="rId6"/>
    <p:sldId id="271" r:id="rId7"/>
    <p:sldId id="274" r:id="rId8"/>
    <p:sldId id="275" r:id="rId9"/>
    <p:sldId id="256" r:id="rId10"/>
    <p:sldId id="285" r:id="rId11"/>
    <p:sldId id="287" r:id="rId12"/>
    <p:sldId id="286" r:id="rId13"/>
    <p:sldId id="288" r:id="rId14"/>
    <p:sldId id="277" r:id="rId15"/>
    <p:sldId id="278" r:id="rId16"/>
    <p:sldId id="279" r:id="rId17"/>
    <p:sldId id="280" r:id="rId18"/>
    <p:sldId id="281" r:id="rId19"/>
    <p:sldId id="276" r:id="rId20"/>
    <p:sldId id="263" r:id="rId21"/>
    <p:sldId id="257" r:id="rId22"/>
    <p:sldId id="258" r:id="rId23"/>
    <p:sldId id="259" r:id="rId24"/>
    <p:sldId id="260" r:id="rId25"/>
    <p:sldId id="261" r:id="rId26"/>
    <p:sldId id="262" r:id="rId27"/>
    <p:sldId id="282" r:id="rId28"/>
    <p:sldId id="283" r:id="rId29"/>
    <p:sldId id="284" r:id="rId30"/>
    <p:sldId id="264" r:id="rId31"/>
    <p:sldId id="265" r:id="rId32"/>
    <p:sldId id="266" r:id="rId33"/>
    <p:sldId id="289" r:id="rId34"/>
    <p:sldId id="267" r:id="rId35"/>
    <p:sldId id="295" r:id="rId36"/>
    <p:sldId id="296" r:id="rId37"/>
    <p:sldId id="297" r:id="rId38"/>
    <p:sldId id="292" r:id="rId39"/>
    <p:sldId id="294" r:id="rId40"/>
    <p:sldId id="293" r:id="rId41"/>
    <p:sldId id="290" r:id="rId42"/>
    <p:sldId id="291" r:id="rId43"/>
    <p:sldId id="298" r:id="rId44"/>
    <p:sldId id="300" r:id="rId45"/>
    <p:sldId id="302" r:id="rId46"/>
    <p:sldId id="301" r:id="rId47"/>
    <p:sldId id="299"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3" d="100"/>
          <a:sy n="43" d="100"/>
        </p:scale>
        <p:origin x="-100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416D5-ADDB-46BF-BA3C-85065C80D738}" type="datetimeFigureOut">
              <a:rPr lang="en-US" smtClean="0"/>
              <a:t>4/17/2015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1E280D-EC75-4AC7-B7A0-F0EDA179DFD0}" type="slidenum">
              <a:rPr lang="en-US" smtClean="0"/>
              <a:t>‹#›</a:t>
            </a:fld>
            <a:endParaRPr lang="en-US"/>
          </a:p>
        </p:txBody>
      </p:sp>
    </p:spTree>
    <p:extLst>
      <p:ext uri="{BB962C8B-B14F-4D97-AF65-F5344CB8AC3E}">
        <p14:creationId xmlns:p14="http://schemas.microsoft.com/office/powerpoint/2010/main" val="2082794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35.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36.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37.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38.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39.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40.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41.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32.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notesMaster" Target="../notesMasters/notesMaster1.xml"/><Relationship Id="rId1" Type="http://schemas.openxmlformats.org/officeDocument/2006/relationships/tags" Target="../tags/tag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1E280D-EC75-4AC7-B7A0-F0EDA179DFD0}" type="slidenum">
              <a:rPr lang="en-US" smtClean="0"/>
              <a:t>17</a:t>
            </a:fld>
            <a:endParaRPr lang="en-US"/>
          </a:p>
        </p:txBody>
      </p:sp>
    </p:spTree>
    <p:extLst>
      <p:ext uri="{BB962C8B-B14F-4D97-AF65-F5344CB8AC3E}">
        <p14:creationId xmlns:p14="http://schemas.microsoft.com/office/powerpoint/2010/main" val="4070998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35</a:t>
            </a:fld>
            <a:endParaRPr lang="en-US"/>
          </a:p>
        </p:txBody>
      </p:sp>
    </p:spTree>
    <p:extLst>
      <p:ext uri="{BB962C8B-B14F-4D97-AF65-F5344CB8AC3E}">
        <p14:creationId xmlns:p14="http://schemas.microsoft.com/office/powerpoint/2010/main" val="1169504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36</a:t>
            </a:fld>
            <a:endParaRPr lang="en-US"/>
          </a:p>
        </p:txBody>
      </p:sp>
    </p:spTree>
    <p:extLst>
      <p:ext uri="{BB962C8B-B14F-4D97-AF65-F5344CB8AC3E}">
        <p14:creationId xmlns:p14="http://schemas.microsoft.com/office/powerpoint/2010/main" val="1844900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37</a:t>
            </a:fld>
            <a:endParaRPr lang="en-US"/>
          </a:p>
        </p:txBody>
      </p:sp>
    </p:spTree>
    <p:extLst>
      <p:ext uri="{BB962C8B-B14F-4D97-AF65-F5344CB8AC3E}">
        <p14:creationId xmlns:p14="http://schemas.microsoft.com/office/powerpoint/2010/main" val="38319553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38</a:t>
            </a:fld>
            <a:endParaRPr lang="en-US"/>
          </a:p>
        </p:txBody>
      </p:sp>
    </p:spTree>
    <p:extLst>
      <p:ext uri="{BB962C8B-B14F-4D97-AF65-F5344CB8AC3E}">
        <p14:creationId xmlns:p14="http://schemas.microsoft.com/office/powerpoint/2010/main" val="38319553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39</a:t>
            </a:fld>
            <a:endParaRPr lang="en-US"/>
          </a:p>
        </p:txBody>
      </p:sp>
    </p:spTree>
    <p:extLst>
      <p:ext uri="{BB962C8B-B14F-4D97-AF65-F5344CB8AC3E}">
        <p14:creationId xmlns:p14="http://schemas.microsoft.com/office/powerpoint/2010/main" val="153785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40</a:t>
            </a:fld>
            <a:endParaRPr lang="en-US"/>
          </a:p>
        </p:txBody>
      </p:sp>
    </p:spTree>
    <p:extLst>
      <p:ext uri="{BB962C8B-B14F-4D97-AF65-F5344CB8AC3E}">
        <p14:creationId xmlns:p14="http://schemas.microsoft.com/office/powerpoint/2010/main" val="1537854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41</a:t>
            </a:fld>
            <a:endParaRPr lang="en-US"/>
          </a:p>
        </p:txBody>
      </p:sp>
    </p:spTree>
    <p:extLst>
      <p:ext uri="{BB962C8B-B14F-4D97-AF65-F5344CB8AC3E}">
        <p14:creationId xmlns:p14="http://schemas.microsoft.com/office/powerpoint/2010/main" val="153785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42</a:t>
            </a:fld>
            <a:endParaRPr lang="en-US"/>
          </a:p>
        </p:txBody>
      </p:sp>
    </p:spTree>
    <p:extLst>
      <p:ext uri="{BB962C8B-B14F-4D97-AF65-F5344CB8AC3E}">
        <p14:creationId xmlns:p14="http://schemas.microsoft.com/office/powerpoint/2010/main" val="153785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22</a:t>
            </a:fld>
            <a:endParaRPr lang="en-US"/>
          </a:p>
        </p:txBody>
      </p:sp>
    </p:spTree>
    <p:extLst>
      <p:ext uri="{BB962C8B-B14F-4D97-AF65-F5344CB8AC3E}">
        <p14:creationId xmlns:p14="http://schemas.microsoft.com/office/powerpoint/2010/main" val="2492139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25</a:t>
            </a:fld>
            <a:endParaRPr lang="en-US"/>
          </a:p>
        </p:txBody>
      </p:sp>
    </p:spTree>
    <p:extLst>
      <p:ext uri="{BB962C8B-B14F-4D97-AF65-F5344CB8AC3E}">
        <p14:creationId xmlns:p14="http://schemas.microsoft.com/office/powerpoint/2010/main" val="3750695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27</a:t>
            </a:fld>
            <a:endParaRPr lang="en-US"/>
          </a:p>
        </p:txBody>
      </p:sp>
    </p:spTree>
    <p:extLst>
      <p:ext uri="{BB962C8B-B14F-4D97-AF65-F5344CB8AC3E}">
        <p14:creationId xmlns:p14="http://schemas.microsoft.com/office/powerpoint/2010/main" val="2007655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28</a:t>
            </a:fld>
            <a:endParaRPr lang="en-US"/>
          </a:p>
        </p:txBody>
      </p:sp>
    </p:spTree>
    <p:extLst>
      <p:ext uri="{BB962C8B-B14F-4D97-AF65-F5344CB8AC3E}">
        <p14:creationId xmlns:p14="http://schemas.microsoft.com/office/powerpoint/2010/main" val="1011488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30</a:t>
            </a:fld>
            <a:endParaRPr lang="en-US"/>
          </a:p>
        </p:txBody>
      </p:sp>
    </p:spTree>
    <p:extLst>
      <p:ext uri="{BB962C8B-B14F-4D97-AF65-F5344CB8AC3E}">
        <p14:creationId xmlns:p14="http://schemas.microsoft.com/office/powerpoint/2010/main" val="383195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31</a:t>
            </a:fld>
            <a:endParaRPr lang="en-US"/>
          </a:p>
        </p:txBody>
      </p:sp>
    </p:spTree>
    <p:extLst>
      <p:ext uri="{BB962C8B-B14F-4D97-AF65-F5344CB8AC3E}">
        <p14:creationId xmlns:p14="http://schemas.microsoft.com/office/powerpoint/2010/main" val="383195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32</a:t>
            </a:fld>
            <a:endParaRPr lang="en-US"/>
          </a:p>
        </p:txBody>
      </p:sp>
    </p:spTree>
    <p:extLst>
      <p:ext uri="{BB962C8B-B14F-4D97-AF65-F5344CB8AC3E}">
        <p14:creationId xmlns:p14="http://schemas.microsoft.com/office/powerpoint/2010/main" val="804689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D31E280D-EC75-4AC7-B7A0-F0EDA179DFD0}" type="slidenum">
              <a:rPr lang="en-US" smtClean="0"/>
              <a:t>33</a:t>
            </a:fld>
            <a:endParaRPr lang="en-US"/>
          </a:p>
        </p:txBody>
      </p:sp>
    </p:spTree>
    <p:extLst>
      <p:ext uri="{BB962C8B-B14F-4D97-AF65-F5344CB8AC3E}">
        <p14:creationId xmlns:p14="http://schemas.microsoft.com/office/powerpoint/2010/main" val="2234232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9360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032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98536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5831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8343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0668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9017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25385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8030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3529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505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90298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4460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0890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12596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148866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81241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295341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61914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5276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2752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9109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74627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84022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38291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01416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14786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85767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74790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60467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19331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86125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6569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10247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53656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527619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19827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900692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90937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37002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p:txBody>
          <a:body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28041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201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455035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3562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1115266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74342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311262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031443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790535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08102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824686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64425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256289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p:txBody>
          <a:body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0854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042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3793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3665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1407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5.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63000"/>
            <a:lum/>
          </a:blip>
          <a:srcRect/>
          <a:stretch>
            <a:fillRect l="8000" t="10000" r="8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46259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3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3000"/>
            <a:lum/>
          </a:blip>
          <a:srcRect/>
          <a:stretch>
            <a:fillRect l="8000" t="10000" r="8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73492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3000"/>
            <a:lum/>
          </a:blip>
          <a:srcRect/>
          <a:stretch>
            <a:fillRect l="8000" t="10000" r="8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B3FB2-93C8-4EBD-B70E-1F2167A7750F}"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F8B1D-8436-47AF-AF9A-DE086055D8D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415363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7EF60E-22F2-4FC3-A7D1-FB1619A6340C}"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FD6E9-FE56-41DF-8EEE-0B33DA5F5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926687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FDF95-89A6-4F0C-B7BA-C2FB4153AF87}" type="datetimeFigureOut">
              <a:rPr lang="en-US" smtClean="0">
                <a:solidFill>
                  <a:prstClr val="black">
                    <a:tint val="75000"/>
                  </a:prstClr>
                </a:solidFill>
              </a:rPr>
              <a:pPr/>
              <a:t>4/17/2015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DC95C-D3D3-45E9-8F55-680676C127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024844"/>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6.xml"/></Relationships>
</file>

<file path=ppt/slides/_rels/slide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5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youtube.com/watch?v=aNhIzwblm9I"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vimeo.com/13397121"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57867"/>
            <a:ext cx="8610600" cy="2369880"/>
          </a:xfrm>
          <a:prstGeom prst="rect">
            <a:avLst/>
          </a:prstGeom>
          <a:noFill/>
        </p:spPr>
        <p:txBody>
          <a:bodyPr wrap="square" rtlCol="0">
            <a:spAutoFit/>
          </a:bodyPr>
          <a:lstStyle/>
          <a:p>
            <a:pPr algn="ctr"/>
            <a:r>
              <a:rPr lang="en-US" sz="3200" b="1" cap="small" dirty="0" smtClean="0">
                <a:solidFill>
                  <a:prstClr val="black"/>
                </a:solidFill>
                <a:latin typeface="Arial" pitchFamily="34" charset="0"/>
                <a:cs typeface="Arial" pitchFamily="34" charset="0"/>
              </a:rPr>
              <a:t>NAACC Ethics Update </a:t>
            </a:r>
          </a:p>
          <a:p>
            <a:pPr algn="ctr"/>
            <a:r>
              <a:rPr lang="en-US" sz="3200" b="1" cap="small" dirty="0" smtClean="0">
                <a:solidFill>
                  <a:prstClr val="black"/>
                </a:solidFill>
                <a:latin typeface="Arial" pitchFamily="34" charset="0"/>
                <a:cs typeface="Arial" pitchFamily="34" charset="0"/>
              </a:rPr>
              <a:t>2015</a:t>
            </a:r>
          </a:p>
          <a:p>
            <a:pPr algn="ctr"/>
            <a:endParaRPr lang="en-US" sz="2400" cap="small" dirty="0" smtClean="0">
              <a:solidFill>
                <a:prstClr val="black"/>
              </a:solidFill>
              <a:latin typeface="Arial" pitchFamily="34" charset="0"/>
              <a:cs typeface="Arial" pitchFamily="34" charset="0"/>
            </a:endParaRPr>
          </a:p>
          <a:p>
            <a:pPr algn="ctr"/>
            <a:r>
              <a:rPr lang="en-US" sz="2000" cap="small" dirty="0" smtClean="0">
                <a:solidFill>
                  <a:prstClr val="black"/>
                </a:solidFill>
                <a:latin typeface="Arial" pitchFamily="34" charset="0"/>
                <a:cs typeface="Arial" pitchFamily="34" charset="0"/>
              </a:rPr>
              <a:t>Bruce A. McCurdy, </a:t>
            </a:r>
            <a:r>
              <a:rPr lang="en-US" sz="2000" cap="small" dirty="0" err="1" smtClean="0">
                <a:solidFill>
                  <a:prstClr val="black"/>
                </a:solidFill>
                <a:latin typeface="Arial" pitchFamily="34" charset="0"/>
                <a:cs typeface="Arial" pitchFamily="34" charset="0"/>
              </a:rPr>
              <a:t>Ed.D</a:t>
            </a:r>
            <a:r>
              <a:rPr lang="en-US" sz="2000" cap="small" dirty="0" smtClean="0">
                <a:solidFill>
                  <a:prstClr val="black"/>
                </a:solidFill>
                <a:latin typeface="Arial" pitchFamily="34" charset="0"/>
                <a:cs typeface="Arial" pitchFamily="34" charset="0"/>
              </a:rPr>
              <a:t>.</a:t>
            </a:r>
          </a:p>
          <a:p>
            <a:pPr algn="ctr"/>
            <a:r>
              <a:rPr lang="en-US" sz="2000" cap="small" dirty="0">
                <a:solidFill>
                  <a:prstClr val="black"/>
                </a:solidFill>
                <a:latin typeface="Arial" pitchFamily="34" charset="0"/>
                <a:cs typeface="Arial" pitchFamily="34" charset="0"/>
              </a:rPr>
              <a:t>George T. Davis, Ph.D. J.D.</a:t>
            </a:r>
          </a:p>
          <a:p>
            <a:pPr algn="ctr"/>
            <a:r>
              <a:rPr lang="en-US" sz="2000" cap="small" dirty="0" smtClean="0">
                <a:solidFill>
                  <a:prstClr val="black"/>
                </a:solidFill>
                <a:latin typeface="Arial" pitchFamily="34" charset="0"/>
                <a:cs typeface="Arial" pitchFamily="34" charset="0"/>
              </a:rPr>
              <a:t>April 17, 2015</a:t>
            </a:r>
            <a:endParaRPr lang="en-US" sz="2000" cap="small"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908222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One </a:t>
            </a:r>
            <a:br>
              <a:rPr lang="en-US" dirty="0" smtClean="0"/>
            </a:br>
            <a:r>
              <a:rPr lang="en-US" dirty="0" smtClean="0"/>
              <a:t>Limit to Confidentiality</a:t>
            </a:r>
            <a:endParaRPr lang="en-US" dirty="0"/>
          </a:p>
        </p:txBody>
      </p:sp>
      <p:sp>
        <p:nvSpPr>
          <p:cNvPr id="5" name="Content Placeholder 4"/>
          <p:cNvSpPr>
            <a:spLocks noGrp="1"/>
          </p:cNvSpPr>
          <p:nvPr>
            <p:ph idx="1"/>
          </p:nvPr>
        </p:nvSpPr>
        <p:spPr/>
        <p:txBody>
          <a:bodyPr/>
          <a:lstStyle/>
          <a:p>
            <a:pPr marL="0" indent="0">
              <a:buNone/>
            </a:pPr>
            <a:r>
              <a:rPr lang="en-US" dirty="0" smtClean="0"/>
              <a:t>Duty to Warn</a:t>
            </a:r>
          </a:p>
          <a:p>
            <a:pPr marL="0" indent="0">
              <a:buNone/>
            </a:pPr>
            <a:r>
              <a:rPr lang="en-US" i="1" u="sng" dirty="0" smtClean="0"/>
              <a:t>Turner v. Jordan </a:t>
            </a:r>
            <a:r>
              <a:rPr lang="en-US" dirty="0" smtClean="0"/>
              <a:t>(Tenn., 1997)</a:t>
            </a:r>
            <a:r>
              <a:rPr lang="en-US" i="1" u="sng" dirty="0" smtClean="0"/>
              <a:t> </a:t>
            </a:r>
          </a:p>
        </p:txBody>
      </p:sp>
    </p:spTree>
    <p:extLst>
      <p:ext uri="{BB962C8B-B14F-4D97-AF65-F5344CB8AC3E}">
        <p14:creationId xmlns:p14="http://schemas.microsoft.com/office/powerpoint/2010/main" val="434022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i="1" u="sng" dirty="0" smtClean="0"/>
              <a:t>Turner v. Jordan</a:t>
            </a:r>
            <a:r>
              <a:rPr lang="en-US" dirty="0" smtClean="0"/>
              <a:t> </a:t>
            </a:r>
            <a:br>
              <a:rPr lang="en-US" dirty="0" smtClean="0"/>
            </a:br>
            <a:r>
              <a:rPr lang="en-US" dirty="0" smtClean="0"/>
              <a:t>Duty to Warn (and Protect)</a:t>
            </a:r>
            <a:endParaRPr lang="en-US" dirty="0"/>
          </a:p>
        </p:txBody>
      </p:sp>
      <p:sp>
        <p:nvSpPr>
          <p:cNvPr id="5" name="Content Placeholder 4"/>
          <p:cNvSpPr>
            <a:spLocks noGrp="1"/>
          </p:cNvSpPr>
          <p:nvPr>
            <p:ph idx="1"/>
          </p:nvPr>
        </p:nvSpPr>
        <p:spPr/>
        <p:txBody>
          <a:bodyPr>
            <a:normAutofit/>
          </a:bodyPr>
          <a:lstStyle/>
          <a:p>
            <a:pPr marL="0" indent="0">
              <a:buNone/>
            </a:pPr>
            <a:r>
              <a:rPr lang="en-US" dirty="0"/>
              <a:t>"the degree of </a:t>
            </a:r>
            <a:r>
              <a:rPr lang="en-US" dirty="0" smtClean="0"/>
              <a:t>foreseeability needed </a:t>
            </a:r>
            <a:r>
              <a:rPr lang="en-US" dirty="0"/>
              <a:t>to establish a duty of care decreases </a:t>
            </a:r>
            <a:r>
              <a:rPr lang="en-US" dirty="0" smtClean="0"/>
              <a:t>in proportion </a:t>
            </a:r>
            <a:r>
              <a:rPr lang="en-US" dirty="0"/>
              <a:t>to the magnitude of the </a:t>
            </a:r>
            <a:r>
              <a:rPr lang="en-US" dirty="0" smtClean="0"/>
              <a:t>foreseeable harm“ (p. 818</a:t>
            </a:r>
            <a:r>
              <a:rPr lang="en-US" dirty="0"/>
              <a:t>)</a:t>
            </a:r>
            <a:endParaRPr lang="en-US" dirty="0" smtClean="0"/>
          </a:p>
        </p:txBody>
      </p:sp>
    </p:spTree>
    <p:extLst>
      <p:ext uri="{BB962C8B-B14F-4D97-AF65-F5344CB8AC3E}">
        <p14:creationId xmlns:p14="http://schemas.microsoft.com/office/powerpoint/2010/main" val="3992328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i="1" u="sng" dirty="0" smtClean="0"/>
              <a:t>Turner v. Jordan</a:t>
            </a:r>
            <a:r>
              <a:rPr lang="en-US" dirty="0" smtClean="0"/>
              <a:t> </a:t>
            </a:r>
            <a:br>
              <a:rPr lang="en-US" dirty="0" smtClean="0"/>
            </a:br>
            <a:r>
              <a:rPr lang="en-US" dirty="0" smtClean="0"/>
              <a:t>Duty to Warn (and Protect)</a:t>
            </a:r>
            <a:endParaRPr lang="en-US" dirty="0"/>
          </a:p>
        </p:txBody>
      </p:sp>
      <p:sp>
        <p:nvSpPr>
          <p:cNvPr id="5" name="Content Placeholder 4"/>
          <p:cNvSpPr>
            <a:spLocks noGrp="1"/>
          </p:cNvSpPr>
          <p:nvPr>
            <p:ph idx="1"/>
          </p:nvPr>
        </p:nvSpPr>
        <p:spPr/>
        <p:txBody>
          <a:bodyPr>
            <a:normAutofit fontScale="92500"/>
          </a:bodyPr>
          <a:lstStyle/>
          <a:p>
            <a:pPr marL="0" indent="0">
              <a:buNone/>
            </a:pPr>
            <a:r>
              <a:rPr lang="en-US" dirty="0"/>
              <a:t>"the degree of </a:t>
            </a:r>
            <a:r>
              <a:rPr lang="en-US" dirty="0" smtClean="0"/>
              <a:t>foreseeability needed </a:t>
            </a:r>
            <a:r>
              <a:rPr lang="en-US" dirty="0"/>
              <a:t>to establish a duty of care decreases </a:t>
            </a:r>
            <a:r>
              <a:rPr lang="en-US" dirty="0" smtClean="0"/>
              <a:t>in proportion </a:t>
            </a:r>
            <a:r>
              <a:rPr lang="en-US" dirty="0"/>
              <a:t>to the magnitude of the </a:t>
            </a:r>
            <a:r>
              <a:rPr lang="en-US" dirty="0" smtClean="0"/>
              <a:t>foreseeable harm“ (p. 818)</a:t>
            </a:r>
          </a:p>
          <a:p>
            <a:pPr marL="0" indent="0">
              <a:buNone/>
            </a:pPr>
            <a:endParaRPr lang="en-US" dirty="0" smtClean="0"/>
          </a:p>
          <a:p>
            <a:pPr marL="0" indent="0">
              <a:buNone/>
            </a:pPr>
            <a:r>
              <a:rPr lang="en-US" dirty="0" smtClean="0"/>
              <a:t>“The </a:t>
            </a:r>
            <a:r>
              <a:rPr lang="en-US" dirty="0"/>
              <a:t>court explained that, depending on </a:t>
            </a:r>
            <a:r>
              <a:rPr lang="en-US" dirty="0" smtClean="0"/>
              <a:t>the nature </a:t>
            </a:r>
            <a:r>
              <a:rPr lang="en-US" dirty="0"/>
              <a:t>of the case, the duty of care may </a:t>
            </a:r>
            <a:r>
              <a:rPr lang="en-US" dirty="0" smtClean="0"/>
              <a:t>require warning </a:t>
            </a:r>
            <a:r>
              <a:rPr lang="en-US" dirty="0"/>
              <a:t>the victim, notifying the police, </a:t>
            </a:r>
            <a:r>
              <a:rPr lang="en-US" dirty="0" smtClean="0"/>
              <a:t>or whatever </a:t>
            </a:r>
            <a:r>
              <a:rPr lang="en-US" dirty="0"/>
              <a:t>other steps are reasonably necessary </a:t>
            </a:r>
            <a:r>
              <a:rPr lang="en-US" dirty="0" smtClean="0"/>
              <a:t>to protect </a:t>
            </a:r>
            <a:r>
              <a:rPr lang="en-US" dirty="0"/>
              <a:t>the third </a:t>
            </a:r>
            <a:r>
              <a:rPr lang="en-US" dirty="0" smtClean="0"/>
              <a:t>party” (p. 819)</a:t>
            </a:r>
            <a:endParaRPr lang="en-US" i="1" u="sng" dirty="0" smtClean="0"/>
          </a:p>
        </p:txBody>
      </p:sp>
    </p:spTree>
    <p:extLst>
      <p:ext uri="{BB962C8B-B14F-4D97-AF65-F5344CB8AC3E}">
        <p14:creationId xmlns:p14="http://schemas.microsoft.com/office/powerpoint/2010/main" val="2800818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i="1" u="sng" dirty="0" smtClean="0"/>
              <a:t>Turner v. Jordan</a:t>
            </a:r>
            <a:r>
              <a:rPr lang="en-US" dirty="0" smtClean="0"/>
              <a:t> </a:t>
            </a:r>
            <a:br>
              <a:rPr lang="en-US" dirty="0" smtClean="0"/>
            </a:br>
            <a:r>
              <a:rPr lang="en-US" dirty="0" smtClean="0"/>
              <a:t>Duty to Warn (and Protect)</a:t>
            </a:r>
            <a:endParaRPr lang="en-US" dirty="0"/>
          </a:p>
        </p:txBody>
      </p:sp>
      <p:sp>
        <p:nvSpPr>
          <p:cNvPr id="5" name="Content Placeholder 4"/>
          <p:cNvSpPr>
            <a:spLocks noGrp="1"/>
          </p:cNvSpPr>
          <p:nvPr>
            <p:ph idx="1"/>
          </p:nvPr>
        </p:nvSpPr>
        <p:spPr/>
        <p:txBody>
          <a:bodyPr>
            <a:normAutofit/>
          </a:bodyPr>
          <a:lstStyle/>
          <a:p>
            <a:pPr marL="0" indent="0">
              <a:buNone/>
            </a:pPr>
            <a:r>
              <a:rPr lang="en-US" dirty="0" smtClean="0"/>
              <a:t>"</a:t>
            </a:r>
            <a:r>
              <a:rPr lang="en-US" dirty="0"/>
              <a:t>We reject the notion that the psychiatrist's </a:t>
            </a:r>
            <a:r>
              <a:rPr lang="en-US" dirty="0" smtClean="0"/>
              <a:t>duty to </a:t>
            </a:r>
            <a:r>
              <a:rPr lang="en-US" dirty="0"/>
              <a:t>third persons is limited to those against </a:t>
            </a:r>
            <a:r>
              <a:rPr lang="en-US" dirty="0" smtClean="0"/>
              <a:t>whom a </a:t>
            </a:r>
            <a:r>
              <a:rPr lang="en-US" dirty="0"/>
              <a:t>specific threat has been </a:t>
            </a:r>
            <a:r>
              <a:rPr lang="en-US" dirty="0" smtClean="0"/>
              <a:t>made…”</a:t>
            </a:r>
            <a:endParaRPr lang="en-US" i="1" u="sng" dirty="0" smtClean="0"/>
          </a:p>
        </p:txBody>
      </p:sp>
    </p:spTree>
    <p:extLst>
      <p:ext uri="{BB962C8B-B14F-4D97-AF65-F5344CB8AC3E}">
        <p14:creationId xmlns:p14="http://schemas.microsoft.com/office/powerpoint/2010/main" val="2644065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i="1" u="sng" dirty="0" smtClean="0"/>
              <a:t>Turner v. Jordan</a:t>
            </a:r>
            <a:r>
              <a:rPr lang="en-US" dirty="0" smtClean="0"/>
              <a:t> </a:t>
            </a:r>
            <a:br>
              <a:rPr lang="en-US" dirty="0" smtClean="0"/>
            </a:br>
            <a:r>
              <a:rPr lang="en-US" dirty="0" smtClean="0"/>
              <a:t>Duty to Warn (and Protect)</a:t>
            </a:r>
            <a:endParaRPr lang="en-US" dirty="0"/>
          </a:p>
        </p:txBody>
      </p:sp>
      <p:sp>
        <p:nvSpPr>
          <p:cNvPr id="5" name="Content Placeholder 4"/>
          <p:cNvSpPr>
            <a:spLocks noGrp="1"/>
          </p:cNvSpPr>
          <p:nvPr>
            <p:ph idx="1"/>
          </p:nvPr>
        </p:nvSpPr>
        <p:spPr/>
        <p:txBody>
          <a:bodyPr>
            <a:normAutofit lnSpcReduction="10000"/>
          </a:bodyPr>
          <a:lstStyle/>
          <a:p>
            <a:pPr marL="0" indent="0">
              <a:buNone/>
            </a:pPr>
            <a:r>
              <a:rPr lang="en-US" dirty="0" smtClean="0"/>
              <a:t>"</a:t>
            </a:r>
            <a:r>
              <a:rPr lang="en-US" dirty="0"/>
              <a:t>We reject the notion that the psychiatrist's </a:t>
            </a:r>
            <a:r>
              <a:rPr lang="en-US" dirty="0" smtClean="0"/>
              <a:t>duty to </a:t>
            </a:r>
            <a:r>
              <a:rPr lang="en-US" dirty="0"/>
              <a:t>third persons is limited to those against </a:t>
            </a:r>
            <a:r>
              <a:rPr lang="en-US" dirty="0" smtClean="0"/>
              <a:t>whom a </a:t>
            </a:r>
            <a:r>
              <a:rPr lang="en-US" dirty="0"/>
              <a:t>specific threat has been </a:t>
            </a:r>
            <a:r>
              <a:rPr lang="en-US" dirty="0" smtClean="0"/>
              <a:t>made. . .</a:t>
            </a:r>
          </a:p>
          <a:p>
            <a:pPr marL="0" indent="0">
              <a:buNone/>
            </a:pPr>
            <a:r>
              <a:rPr lang="en-US" dirty="0"/>
              <a:t>the psychiatrist has a duty </a:t>
            </a:r>
            <a:r>
              <a:rPr lang="en-US" dirty="0" smtClean="0"/>
              <a:t>to exercise  reasonable </a:t>
            </a:r>
            <a:r>
              <a:rPr lang="en-US" dirty="0"/>
              <a:t>care to </a:t>
            </a:r>
            <a:r>
              <a:rPr lang="en-US" b="1" i="1" dirty="0"/>
              <a:t>protect</a:t>
            </a:r>
            <a:r>
              <a:rPr lang="en-US" dirty="0"/>
              <a:t> </a:t>
            </a:r>
            <a:r>
              <a:rPr lang="en-US" dirty="0" smtClean="0"/>
              <a:t>the foreseeable </a:t>
            </a:r>
            <a:r>
              <a:rPr lang="en-US" dirty="0"/>
              <a:t>victim of that danger. </a:t>
            </a:r>
            <a:r>
              <a:rPr lang="en-US" dirty="0" smtClean="0"/>
              <a:t>The foreseeable </a:t>
            </a:r>
            <a:r>
              <a:rPr lang="en-US" dirty="0"/>
              <a:t>victim is one who is said to </a:t>
            </a:r>
            <a:r>
              <a:rPr lang="en-US" dirty="0" smtClean="0"/>
              <a:t>be within </a:t>
            </a:r>
            <a:r>
              <a:rPr lang="en-US" dirty="0"/>
              <a:t>the </a:t>
            </a:r>
            <a:r>
              <a:rPr lang="en-US" b="1" i="1" dirty="0"/>
              <a:t>zone of danger</a:t>
            </a:r>
            <a:r>
              <a:rPr lang="en-US" dirty="0"/>
              <a:t>, that is subject </a:t>
            </a:r>
            <a:r>
              <a:rPr lang="en-US" dirty="0" smtClean="0"/>
              <a:t>to probable </a:t>
            </a:r>
            <a:r>
              <a:rPr lang="en-US" dirty="0"/>
              <a:t>risk of the patient's violent </a:t>
            </a:r>
            <a:r>
              <a:rPr lang="en-US" dirty="0" smtClean="0"/>
              <a:t>conduct” (p. 819)</a:t>
            </a:r>
            <a:endParaRPr lang="en-US" i="1" u="sng" dirty="0" smtClean="0"/>
          </a:p>
        </p:txBody>
      </p:sp>
    </p:spTree>
    <p:extLst>
      <p:ext uri="{BB962C8B-B14F-4D97-AF65-F5344CB8AC3E}">
        <p14:creationId xmlns:p14="http://schemas.microsoft.com/office/powerpoint/2010/main" val="4244949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Assessing Dangerousness</a:t>
            </a:r>
            <a:endParaRPr lang="en-US" dirty="0"/>
          </a:p>
        </p:txBody>
      </p:sp>
      <p:sp>
        <p:nvSpPr>
          <p:cNvPr id="5" name="Content Placeholder 4"/>
          <p:cNvSpPr>
            <a:spLocks noGrp="1"/>
          </p:cNvSpPr>
          <p:nvPr>
            <p:ph idx="1"/>
          </p:nvPr>
        </p:nvSpPr>
        <p:spPr/>
        <p:txBody>
          <a:bodyPr/>
          <a:lstStyle/>
          <a:p>
            <a:r>
              <a:rPr lang="en-US" dirty="0" smtClean="0"/>
              <a:t>Means/Capacity</a:t>
            </a:r>
          </a:p>
          <a:p>
            <a:r>
              <a:rPr lang="en-US" dirty="0" smtClean="0"/>
              <a:t>Intent</a:t>
            </a:r>
            <a:endParaRPr lang="en-US" dirty="0"/>
          </a:p>
        </p:txBody>
      </p:sp>
    </p:spTree>
    <p:extLst>
      <p:ext uri="{BB962C8B-B14F-4D97-AF65-F5344CB8AC3E}">
        <p14:creationId xmlns:p14="http://schemas.microsoft.com/office/powerpoint/2010/main" val="1724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Assessing Dangerousness</a:t>
            </a:r>
            <a:endParaRPr lang="en-US" dirty="0"/>
          </a:p>
        </p:txBody>
      </p:sp>
      <p:sp>
        <p:nvSpPr>
          <p:cNvPr id="5" name="Content Placeholder 4"/>
          <p:cNvSpPr>
            <a:spLocks noGrp="1"/>
          </p:cNvSpPr>
          <p:nvPr>
            <p:ph idx="1"/>
          </p:nvPr>
        </p:nvSpPr>
        <p:spPr/>
        <p:txBody>
          <a:bodyPr/>
          <a:lstStyle/>
          <a:p>
            <a:r>
              <a:rPr lang="en-US" dirty="0" smtClean="0"/>
              <a:t>A</a:t>
            </a:r>
          </a:p>
          <a:p>
            <a:r>
              <a:rPr lang="en-US" dirty="0" smtClean="0"/>
              <a:t>C</a:t>
            </a:r>
          </a:p>
          <a:p>
            <a:r>
              <a:rPr lang="en-US" dirty="0" smtClean="0"/>
              <a:t>T</a:t>
            </a:r>
          </a:p>
          <a:p>
            <a:r>
              <a:rPr lang="en-US" dirty="0" smtClean="0"/>
              <a:t>I</a:t>
            </a:r>
          </a:p>
          <a:p>
            <a:r>
              <a:rPr lang="en-US" dirty="0" smtClean="0"/>
              <a:t>O</a:t>
            </a:r>
          </a:p>
          <a:p>
            <a:r>
              <a:rPr lang="en-US" dirty="0"/>
              <a:t>N</a:t>
            </a:r>
          </a:p>
        </p:txBody>
      </p:sp>
    </p:spTree>
    <p:extLst>
      <p:ext uri="{BB962C8B-B14F-4D97-AF65-F5344CB8AC3E}">
        <p14:creationId xmlns:p14="http://schemas.microsoft.com/office/powerpoint/2010/main" val="34376087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Assessing Dangerousness</a:t>
            </a:r>
            <a:endParaRPr lang="en-US" dirty="0"/>
          </a:p>
        </p:txBody>
      </p:sp>
      <p:sp>
        <p:nvSpPr>
          <p:cNvPr id="5" name="Content Placeholder 4"/>
          <p:cNvSpPr>
            <a:spLocks noGrp="1"/>
          </p:cNvSpPr>
          <p:nvPr>
            <p:ph idx="1"/>
          </p:nvPr>
        </p:nvSpPr>
        <p:spPr/>
        <p:txBody>
          <a:bodyPr/>
          <a:lstStyle/>
          <a:p>
            <a:r>
              <a:rPr lang="en-US" dirty="0" smtClean="0"/>
              <a:t>A- Attitudes that support violence</a:t>
            </a:r>
          </a:p>
          <a:p>
            <a:r>
              <a:rPr lang="en-US" dirty="0" smtClean="0"/>
              <a:t>C</a:t>
            </a:r>
          </a:p>
          <a:p>
            <a:r>
              <a:rPr lang="en-US" dirty="0" smtClean="0"/>
              <a:t>T</a:t>
            </a:r>
          </a:p>
          <a:p>
            <a:r>
              <a:rPr lang="en-US" dirty="0" smtClean="0"/>
              <a:t>I</a:t>
            </a:r>
          </a:p>
          <a:p>
            <a:r>
              <a:rPr lang="en-US" dirty="0" smtClean="0"/>
              <a:t>O</a:t>
            </a:r>
          </a:p>
          <a:p>
            <a:r>
              <a:rPr lang="en-US" dirty="0"/>
              <a:t>N</a:t>
            </a:r>
          </a:p>
        </p:txBody>
      </p:sp>
    </p:spTree>
    <p:extLst>
      <p:ext uri="{BB962C8B-B14F-4D97-AF65-F5344CB8AC3E}">
        <p14:creationId xmlns:p14="http://schemas.microsoft.com/office/powerpoint/2010/main" val="42663658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Assessing Dangerousness</a:t>
            </a:r>
            <a:endParaRPr lang="en-US" dirty="0"/>
          </a:p>
        </p:txBody>
      </p:sp>
      <p:sp>
        <p:nvSpPr>
          <p:cNvPr id="5" name="Content Placeholder 4"/>
          <p:cNvSpPr>
            <a:spLocks noGrp="1"/>
          </p:cNvSpPr>
          <p:nvPr>
            <p:ph idx="1"/>
          </p:nvPr>
        </p:nvSpPr>
        <p:spPr/>
        <p:txBody>
          <a:bodyPr/>
          <a:lstStyle/>
          <a:p>
            <a:r>
              <a:rPr lang="en-US" dirty="0" smtClean="0"/>
              <a:t>A- Attitudes that support violence</a:t>
            </a:r>
          </a:p>
          <a:p>
            <a:r>
              <a:rPr lang="en-US" dirty="0" smtClean="0"/>
              <a:t>C- Capacity</a:t>
            </a:r>
          </a:p>
          <a:p>
            <a:r>
              <a:rPr lang="en-US" dirty="0" smtClean="0"/>
              <a:t>T</a:t>
            </a:r>
          </a:p>
          <a:p>
            <a:r>
              <a:rPr lang="en-US" dirty="0" smtClean="0"/>
              <a:t>I</a:t>
            </a:r>
          </a:p>
          <a:p>
            <a:r>
              <a:rPr lang="en-US" dirty="0" smtClean="0"/>
              <a:t>O</a:t>
            </a:r>
          </a:p>
          <a:p>
            <a:r>
              <a:rPr lang="en-US" dirty="0"/>
              <a:t>N</a:t>
            </a:r>
          </a:p>
        </p:txBody>
      </p:sp>
    </p:spTree>
    <p:extLst>
      <p:ext uri="{BB962C8B-B14F-4D97-AF65-F5344CB8AC3E}">
        <p14:creationId xmlns:p14="http://schemas.microsoft.com/office/powerpoint/2010/main" val="29215284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Assessing Dangerousness</a:t>
            </a:r>
            <a:endParaRPr lang="en-US" dirty="0"/>
          </a:p>
        </p:txBody>
      </p:sp>
      <p:sp>
        <p:nvSpPr>
          <p:cNvPr id="5" name="Content Placeholder 4"/>
          <p:cNvSpPr>
            <a:spLocks noGrp="1"/>
          </p:cNvSpPr>
          <p:nvPr>
            <p:ph idx="1"/>
          </p:nvPr>
        </p:nvSpPr>
        <p:spPr/>
        <p:txBody>
          <a:bodyPr/>
          <a:lstStyle/>
          <a:p>
            <a:r>
              <a:rPr lang="en-US" dirty="0" smtClean="0"/>
              <a:t>A- Attitudes that support violence</a:t>
            </a:r>
          </a:p>
          <a:p>
            <a:r>
              <a:rPr lang="en-US" dirty="0" smtClean="0"/>
              <a:t>C- Capacity</a:t>
            </a:r>
          </a:p>
          <a:p>
            <a:r>
              <a:rPr lang="en-US" dirty="0" smtClean="0"/>
              <a:t>T-Thresholds crossed</a:t>
            </a:r>
          </a:p>
          <a:p>
            <a:r>
              <a:rPr lang="en-US" dirty="0" smtClean="0"/>
              <a:t>I</a:t>
            </a:r>
          </a:p>
          <a:p>
            <a:r>
              <a:rPr lang="en-US" dirty="0" smtClean="0"/>
              <a:t>O</a:t>
            </a:r>
          </a:p>
          <a:p>
            <a:r>
              <a:rPr lang="en-US" dirty="0"/>
              <a:t>N</a:t>
            </a:r>
          </a:p>
        </p:txBody>
      </p:sp>
    </p:spTree>
    <p:extLst>
      <p:ext uri="{BB962C8B-B14F-4D97-AF65-F5344CB8AC3E}">
        <p14:creationId xmlns:p14="http://schemas.microsoft.com/office/powerpoint/2010/main" val="1656785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4600" y="762000"/>
            <a:ext cx="3276600" cy="707886"/>
          </a:xfrm>
          <a:prstGeom prst="rect">
            <a:avLst/>
          </a:prstGeom>
          <a:noFill/>
        </p:spPr>
        <p:txBody>
          <a:bodyPr wrap="square" rtlCol="0">
            <a:spAutoFit/>
          </a:bodyPr>
          <a:lstStyle/>
          <a:p>
            <a:r>
              <a:rPr lang="en-US" sz="4000" dirty="0" smtClean="0"/>
              <a:t>Background</a:t>
            </a:r>
            <a:endParaRPr lang="en-US" sz="4000" dirty="0"/>
          </a:p>
        </p:txBody>
      </p:sp>
      <p:sp>
        <p:nvSpPr>
          <p:cNvPr id="3" name="TextBox 2"/>
          <p:cNvSpPr txBox="1"/>
          <p:nvPr/>
        </p:nvSpPr>
        <p:spPr>
          <a:xfrm>
            <a:off x="1058333" y="1913467"/>
            <a:ext cx="7086600" cy="3046988"/>
          </a:xfrm>
          <a:prstGeom prst="rect">
            <a:avLst/>
          </a:prstGeom>
          <a:noFill/>
        </p:spPr>
        <p:txBody>
          <a:bodyPr wrap="square" rtlCol="0">
            <a:spAutoFit/>
          </a:bodyPr>
          <a:lstStyle/>
          <a:p>
            <a:r>
              <a:rPr lang="en-US" sz="2400" dirty="0" smtClean="0"/>
              <a:t>Ph.D. Clinical Psychology 1984</a:t>
            </a:r>
          </a:p>
          <a:p>
            <a:r>
              <a:rPr lang="en-US" sz="2400" dirty="0" smtClean="0"/>
              <a:t>J.D. Law 1999</a:t>
            </a:r>
          </a:p>
          <a:p>
            <a:r>
              <a:rPr lang="en-US" sz="2400" dirty="0" smtClean="0"/>
              <a:t>Consultant with SSA disability determination since 1986</a:t>
            </a:r>
          </a:p>
          <a:p>
            <a:r>
              <a:rPr lang="en-US" sz="2400" dirty="0" smtClean="0"/>
              <a:t>Consultant with Office of Hearings and Adjudication</a:t>
            </a:r>
          </a:p>
          <a:p>
            <a:r>
              <a:rPr lang="en-US" sz="2400" dirty="0"/>
              <a:t> </a:t>
            </a:r>
            <a:r>
              <a:rPr lang="en-US" sz="2400" dirty="0" smtClean="0"/>
              <a:t>     (FL, MS, KS, TN)</a:t>
            </a:r>
          </a:p>
          <a:p>
            <a:r>
              <a:rPr lang="en-US" sz="2400" dirty="0" smtClean="0"/>
              <a:t>Adjunct Professor at Vanderbilt/Peabody Human  </a:t>
            </a:r>
          </a:p>
          <a:p>
            <a:r>
              <a:rPr lang="en-US" sz="2400" dirty="0"/>
              <a:t> </a:t>
            </a:r>
            <a:r>
              <a:rPr lang="en-US" sz="2400" dirty="0" smtClean="0"/>
              <a:t>     Development and Counseling Program since 2006</a:t>
            </a:r>
          </a:p>
          <a:p>
            <a:r>
              <a:rPr lang="en-US" sz="2400" dirty="0" smtClean="0"/>
              <a:t>Private Practice in Family Law </a:t>
            </a:r>
            <a:endParaRPr lang="en-US" sz="2400" dirty="0"/>
          </a:p>
        </p:txBody>
      </p:sp>
    </p:spTree>
    <p:extLst>
      <p:ext uri="{BB962C8B-B14F-4D97-AF65-F5344CB8AC3E}">
        <p14:creationId xmlns:p14="http://schemas.microsoft.com/office/powerpoint/2010/main" val="40240673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Assessing Dangerousness</a:t>
            </a:r>
            <a:endParaRPr lang="en-US" dirty="0"/>
          </a:p>
        </p:txBody>
      </p:sp>
      <p:sp>
        <p:nvSpPr>
          <p:cNvPr id="5" name="Content Placeholder 4"/>
          <p:cNvSpPr>
            <a:spLocks noGrp="1"/>
          </p:cNvSpPr>
          <p:nvPr>
            <p:ph idx="1"/>
          </p:nvPr>
        </p:nvSpPr>
        <p:spPr/>
        <p:txBody>
          <a:bodyPr/>
          <a:lstStyle/>
          <a:p>
            <a:r>
              <a:rPr lang="en-US" dirty="0" smtClean="0"/>
              <a:t>A- Attitudes that support violence</a:t>
            </a:r>
          </a:p>
          <a:p>
            <a:r>
              <a:rPr lang="en-US" dirty="0" smtClean="0"/>
              <a:t>C- Capacity</a:t>
            </a:r>
          </a:p>
          <a:p>
            <a:r>
              <a:rPr lang="en-US" dirty="0" smtClean="0"/>
              <a:t>T-Thresholds crossed</a:t>
            </a:r>
          </a:p>
          <a:p>
            <a:r>
              <a:rPr lang="en-US" dirty="0" smtClean="0"/>
              <a:t>I-Intent</a:t>
            </a:r>
          </a:p>
          <a:p>
            <a:r>
              <a:rPr lang="en-US" dirty="0" smtClean="0"/>
              <a:t>O</a:t>
            </a:r>
          </a:p>
          <a:p>
            <a:r>
              <a:rPr lang="en-US" dirty="0"/>
              <a:t>N</a:t>
            </a:r>
          </a:p>
        </p:txBody>
      </p:sp>
    </p:spTree>
    <p:extLst>
      <p:ext uri="{BB962C8B-B14F-4D97-AF65-F5344CB8AC3E}">
        <p14:creationId xmlns:p14="http://schemas.microsoft.com/office/powerpoint/2010/main" val="37338918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Assessing Dangerousness</a:t>
            </a:r>
            <a:endParaRPr lang="en-US" dirty="0"/>
          </a:p>
        </p:txBody>
      </p:sp>
      <p:sp>
        <p:nvSpPr>
          <p:cNvPr id="5" name="Content Placeholder 4"/>
          <p:cNvSpPr>
            <a:spLocks noGrp="1"/>
          </p:cNvSpPr>
          <p:nvPr>
            <p:ph idx="1"/>
          </p:nvPr>
        </p:nvSpPr>
        <p:spPr/>
        <p:txBody>
          <a:bodyPr/>
          <a:lstStyle/>
          <a:p>
            <a:r>
              <a:rPr lang="en-US" dirty="0" smtClean="0"/>
              <a:t>A- Attitudes that support violence</a:t>
            </a:r>
          </a:p>
          <a:p>
            <a:r>
              <a:rPr lang="en-US" dirty="0" smtClean="0"/>
              <a:t>C- Capacity</a:t>
            </a:r>
          </a:p>
          <a:p>
            <a:r>
              <a:rPr lang="en-US" dirty="0" smtClean="0"/>
              <a:t>T-Thresholds crossed</a:t>
            </a:r>
          </a:p>
          <a:p>
            <a:r>
              <a:rPr lang="en-US" dirty="0" smtClean="0"/>
              <a:t>I-Intent</a:t>
            </a:r>
          </a:p>
          <a:p>
            <a:r>
              <a:rPr lang="en-US" dirty="0" smtClean="0"/>
              <a:t>O-Other’s reactions/responses</a:t>
            </a:r>
          </a:p>
          <a:p>
            <a:r>
              <a:rPr lang="en-US" dirty="0"/>
              <a:t>N</a:t>
            </a:r>
          </a:p>
        </p:txBody>
      </p:sp>
    </p:spTree>
    <p:extLst>
      <p:ext uri="{BB962C8B-B14F-4D97-AF65-F5344CB8AC3E}">
        <p14:creationId xmlns:p14="http://schemas.microsoft.com/office/powerpoint/2010/main" val="26562667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Assessing Dangerousness</a:t>
            </a:r>
            <a:endParaRPr lang="en-US" dirty="0"/>
          </a:p>
        </p:txBody>
      </p:sp>
      <p:sp>
        <p:nvSpPr>
          <p:cNvPr id="5" name="Content Placeholder 4"/>
          <p:cNvSpPr>
            <a:spLocks noGrp="1"/>
          </p:cNvSpPr>
          <p:nvPr>
            <p:ph idx="1"/>
          </p:nvPr>
        </p:nvSpPr>
        <p:spPr/>
        <p:txBody>
          <a:bodyPr/>
          <a:lstStyle/>
          <a:p>
            <a:r>
              <a:rPr lang="en-US" dirty="0" smtClean="0"/>
              <a:t>A- Attitudes that support violence</a:t>
            </a:r>
          </a:p>
          <a:p>
            <a:r>
              <a:rPr lang="en-US" dirty="0" smtClean="0"/>
              <a:t>C- Capacity</a:t>
            </a:r>
          </a:p>
          <a:p>
            <a:r>
              <a:rPr lang="en-US" dirty="0" smtClean="0"/>
              <a:t>T-Thresholds crossed</a:t>
            </a:r>
          </a:p>
          <a:p>
            <a:r>
              <a:rPr lang="en-US" dirty="0" smtClean="0"/>
              <a:t>I-Intent</a:t>
            </a:r>
          </a:p>
          <a:p>
            <a:r>
              <a:rPr lang="en-US" dirty="0" smtClean="0"/>
              <a:t>O-Other’s reactions/responses</a:t>
            </a:r>
          </a:p>
          <a:p>
            <a:r>
              <a:rPr lang="en-US" dirty="0" smtClean="0"/>
              <a:t>N-Noncompliance with risk reduction</a:t>
            </a:r>
            <a:endParaRPr lang="en-US" dirty="0"/>
          </a:p>
        </p:txBody>
      </p:sp>
    </p:spTree>
    <p:extLst>
      <p:ext uri="{BB962C8B-B14F-4D97-AF65-F5344CB8AC3E}">
        <p14:creationId xmlns:p14="http://schemas.microsoft.com/office/powerpoint/2010/main" val="40673375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Two </a:t>
            </a:r>
            <a:br>
              <a:rPr lang="en-US" dirty="0" smtClean="0"/>
            </a:br>
            <a:r>
              <a:rPr lang="en-US" dirty="0" smtClean="0"/>
              <a:t>Record-Keeping</a:t>
            </a:r>
            <a:endParaRPr lang="en-US" dirty="0"/>
          </a:p>
        </p:txBody>
      </p:sp>
      <p:sp>
        <p:nvSpPr>
          <p:cNvPr id="5" name="Content Placeholder 4"/>
          <p:cNvSpPr>
            <a:spLocks noGrp="1"/>
          </p:cNvSpPr>
          <p:nvPr>
            <p:ph idx="1"/>
          </p:nvPr>
        </p:nvSpPr>
        <p:spPr/>
        <p:txBody>
          <a:bodyPr/>
          <a:lstStyle/>
          <a:p>
            <a:pPr marL="0" indent="0">
              <a:buNone/>
            </a:pPr>
            <a:r>
              <a:rPr lang="en-US" dirty="0" smtClean="0"/>
              <a:t>Medical Records v Psychotherapy notes</a:t>
            </a:r>
          </a:p>
          <a:p>
            <a:pPr marL="0" indent="0">
              <a:buNone/>
            </a:pPr>
            <a:r>
              <a:rPr lang="en-US" dirty="0" smtClean="0"/>
              <a:t>Retention of Records</a:t>
            </a:r>
          </a:p>
          <a:p>
            <a:pPr marL="0" indent="0">
              <a:buNone/>
            </a:pPr>
            <a:r>
              <a:rPr lang="en-US" i="1" u="sng" dirty="0" smtClean="0"/>
              <a:t>Culbertson II</a:t>
            </a:r>
          </a:p>
          <a:p>
            <a:pPr marL="0" indent="0">
              <a:buNone/>
            </a:pPr>
            <a:r>
              <a:rPr lang="en-US" dirty="0" smtClean="0"/>
              <a:t>Purging Records</a:t>
            </a:r>
          </a:p>
          <a:p>
            <a:pPr marL="0" indent="0">
              <a:buNone/>
            </a:pPr>
            <a:r>
              <a:rPr lang="en-US" dirty="0" smtClean="0"/>
              <a:t>Marital therapy records</a:t>
            </a:r>
          </a:p>
          <a:p>
            <a:pPr marL="0" indent="0">
              <a:buNone/>
            </a:pPr>
            <a:r>
              <a:rPr lang="en-US" dirty="0" smtClean="0"/>
              <a:t>Subpoena</a:t>
            </a:r>
          </a:p>
        </p:txBody>
      </p:sp>
    </p:spTree>
    <p:extLst>
      <p:ext uri="{BB962C8B-B14F-4D97-AF65-F5344CB8AC3E}">
        <p14:creationId xmlns:p14="http://schemas.microsoft.com/office/powerpoint/2010/main" val="38133771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Two </a:t>
            </a:r>
            <a:br>
              <a:rPr lang="en-US" dirty="0" smtClean="0"/>
            </a:br>
            <a:r>
              <a:rPr lang="en-US" dirty="0" smtClean="0"/>
              <a:t>Record-Keeping</a:t>
            </a:r>
            <a:endParaRPr lang="en-US" dirty="0"/>
          </a:p>
        </p:txBody>
      </p:sp>
      <p:sp>
        <p:nvSpPr>
          <p:cNvPr id="5" name="Content Placeholder 4"/>
          <p:cNvSpPr>
            <a:spLocks noGrp="1"/>
          </p:cNvSpPr>
          <p:nvPr>
            <p:ph idx="1"/>
          </p:nvPr>
        </p:nvSpPr>
        <p:spPr/>
        <p:txBody>
          <a:bodyPr/>
          <a:lstStyle/>
          <a:p>
            <a:pPr marL="0" indent="0">
              <a:buNone/>
            </a:pPr>
            <a:r>
              <a:rPr lang="en-US" strike="sngStrike" dirty="0" smtClean="0"/>
              <a:t>Medical Records v Psychotherapy notes</a:t>
            </a:r>
          </a:p>
          <a:p>
            <a:pPr marL="0" indent="0">
              <a:buNone/>
            </a:pPr>
            <a:r>
              <a:rPr lang="en-US" dirty="0" smtClean="0"/>
              <a:t>Retention of Records</a:t>
            </a:r>
          </a:p>
          <a:p>
            <a:pPr marL="0" indent="0">
              <a:buNone/>
            </a:pPr>
            <a:r>
              <a:rPr lang="en-US" i="1" u="sng" dirty="0" smtClean="0"/>
              <a:t>Culbertson II</a:t>
            </a:r>
          </a:p>
          <a:p>
            <a:pPr marL="0" indent="0">
              <a:buNone/>
            </a:pPr>
            <a:r>
              <a:rPr lang="en-US" dirty="0" smtClean="0"/>
              <a:t>Purging Records</a:t>
            </a:r>
          </a:p>
          <a:p>
            <a:pPr marL="0" indent="0">
              <a:buNone/>
            </a:pPr>
            <a:r>
              <a:rPr lang="en-US" dirty="0" smtClean="0"/>
              <a:t>Marital therapy records</a:t>
            </a:r>
          </a:p>
          <a:p>
            <a:pPr marL="0" indent="0">
              <a:buNone/>
            </a:pPr>
            <a:r>
              <a:rPr lang="en-US" dirty="0" smtClean="0"/>
              <a:t>Subpoena</a:t>
            </a:r>
          </a:p>
        </p:txBody>
      </p:sp>
    </p:spTree>
    <p:extLst>
      <p:ext uri="{BB962C8B-B14F-4D97-AF65-F5344CB8AC3E}">
        <p14:creationId xmlns:p14="http://schemas.microsoft.com/office/powerpoint/2010/main" val="16541551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Two </a:t>
            </a:r>
            <a:br>
              <a:rPr lang="en-US" dirty="0" smtClean="0"/>
            </a:br>
            <a:r>
              <a:rPr lang="en-US" dirty="0" smtClean="0"/>
              <a:t>Record-Keeping</a:t>
            </a:r>
            <a:endParaRPr lang="en-US" dirty="0"/>
          </a:p>
        </p:txBody>
      </p:sp>
      <p:sp>
        <p:nvSpPr>
          <p:cNvPr id="5" name="Content Placeholder 4"/>
          <p:cNvSpPr>
            <a:spLocks noGrp="1"/>
          </p:cNvSpPr>
          <p:nvPr>
            <p:ph idx="1"/>
          </p:nvPr>
        </p:nvSpPr>
        <p:spPr/>
        <p:txBody>
          <a:bodyPr/>
          <a:lstStyle/>
          <a:p>
            <a:pPr marL="0" indent="0">
              <a:buNone/>
            </a:pPr>
            <a:r>
              <a:rPr lang="en-US" strike="sngStrike" dirty="0" smtClean="0"/>
              <a:t>Medical Records v Psychotherapy notes</a:t>
            </a:r>
          </a:p>
          <a:p>
            <a:pPr marL="0" indent="0">
              <a:buNone/>
            </a:pPr>
            <a:r>
              <a:rPr lang="en-US" strike="sngStrike" dirty="0" smtClean="0"/>
              <a:t>Retention of Records</a:t>
            </a:r>
          </a:p>
          <a:p>
            <a:pPr marL="0" indent="0">
              <a:buNone/>
            </a:pPr>
            <a:r>
              <a:rPr lang="en-US" i="1" u="sng" dirty="0" smtClean="0"/>
              <a:t>Culbertson II</a:t>
            </a:r>
          </a:p>
          <a:p>
            <a:pPr marL="0" indent="0">
              <a:buNone/>
            </a:pPr>
            <a:r>
              <a:rPr lang="en-US" dirty="0" smtClean="0"/>
              <a:t>Purging Records</a:t>
            </a:r>
          </a:p>
          <a:p>
            <a:pPr marL="0" indent="0">
              <a:buNone/>
            </a:pPr>
            <a:r>
              <a:rPr lang="en-US" dirty="0" smtClean="0"/>
              <a:t>Marital therapy records</a:t>
            </a:r>
          </a:p>
          <a:p>
            <a:pPr marL="0" indent="0">
              <a:buNone/>
            </a:pPr>
            <a:r>
              <a:rPr lang="en-US" dirty="0" smtClean="0"/>
              <a:t>Subpoena</a:t>
            </a:r>
          </a:p>
        </p:txBody>
      </p:sp>
    </p:spTree>
    <p:extLst>
      <p:ext uri="{BB962C8B-B14F-4D97-AF65-F5344CB8AC3E}">
        <p14:creationId xmlns:p14="http://schemas.microsoft.com/office/powerpoint/2010/main" val="4306482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Confidentiality: Culbertson II</a:t>
            </a:r>
            <a:endParaRPr lang="en-US" dirty="0"/>
          </a:p>
        </p:txBody>
      </p:sp>
      <p:sp>
        <p:nvSpPr>
          <p:cNvPr id="5" name="Content Placeholder 4"/>
          <p:cNvSpPr>
            <a:spLocks noGrp="1"/>
          </p:cNvSpPr>
          <p:nvPr>
            <p:ph idx="1"/>
          </p:nvPr>
        </p:nvSpPr>
        <p:spPr/>
        <p:txBody>
          <a:bodyPr>
            <a:normAutofit lnSpcReduction="10000"/>
          </a:bodyPr>
          <a:lstStyle/>
          <a:p>
            <a:pPr marL="514350" lvl="0" indent="-514350">
              <a:buFont typeface="+mj-lt"/>
              <a:buAutoNum type="arabicPeriod"/>
            </a:pPr>
            <a:r>
              <a:rPr lang="en-US" dirty="0"/>
              <a:t>By declaring oneself to be stable mentally, that does not constitute a general waiver of privilege. </a:t>
            </a:r>
          </a:p>
          <a:p>
            <a:pPr marL="514350" lvl="0" indent="-514350">
              <a:buFont typeface="+mj-lt"/>
              <a:buAutoNum type="arabicPeriod"/>
            </a:pPr>
            <a:r>
              <a:rPr lang="en-US" dirty="0"/>
              <a:t>Acknowledging treatment with a specific provider does not constitute a waiver of privilege. </a:t>
            </a:r>
          </a:p>
          <a:p>
            <a:pPr marL="514350" lvl="0" indent="-514350">
              <a:buFont typeface="+mj-lt"/>
              <a:buAutoNum type="arabicPeriod"/>
            </a:pPr>
            <a:r>
              <a:rPr lang="en-US" dirty="0"/>
              <a:t>Giving some records to an independent evaluator does not constitute a general waiver. </a:t>
            </a:r>
          </a:p>
          <a:p>
            <a:endParaRPr lang="en-US" dirty="0"/>
          </a:p>
        </p:txBody>
      </p:sp>
    </p:spTree>
    <p:extLst>
      <p:ext uri="{BB962C8B-B14F-4D97-AF65-F5344CB8AC3E}">
        <p14:creationId xmlns:p14="http://schemas.microsoft.com/office/powerpoint/2010/main" val="17115781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Confidentiality: Culbertson II</a:t>
            </a:r>
            <a:endParaRPr lang="en-US" dirty="0"/>
          </a:p>
        </p:txBody>
      </p:sp>
      <p:sp>
        <p:nvSpPr>
          <p:cNvPr id="5" name="Content Placeholder 4"/>
          <p:cNvSpPr>
            <a:spLocks noGrp="1"/>
          </p:cNvSpPr>
          <p:nvPr>
            <p:ph idx="1"/>
          </p:nvPr>
        </p:nvSpPr>
        <p:spPr/>
        <p:txBody>
          <a:bodyPr>
            <a:normAutofit/>
          </a:bodyPr>
          <a:lstStyle/>
          <a:p>
            <a:pPr marL="514350" lvl="0" indent="-514350">
              <a:buFont typeface="+mj-lt"/>
              <a:buAutoNum type="arabicPeriod" startAt="4"/>
            </a:pPr>
            <a:r>
              <a:rPr lang="en-US" dirty="0"/>
              <a:t>Allowing an independent evaluator to speak with a confidential treating source does not constitute a general waiver. </a:t>
            </a:r>
          </a:p>
          <a:p>
            <a:pPr marL="514350" lvl="0" indent="-514350">
              <a:buFont typeface="+mj-lt"/>
              <a:buAutoNum type="arabicPeriod" startAt="4"/>
            </a:pPr>
            <a:r>
              <a:rPr lang="en-US" dirty="0"/>
              <a:t>If evaluating professional asks for access to privileged records, the patient may decline. </a:t>
            </a:r>
          </a:p>
          <a:p>
            <a:pPr marL="514350" lvl="0" indent="-514350">
              <a:buFont typeface="+mj-lt"/>
              <a:buAutoNum type="arabicPeriod" startAt="4"/>
            </a:pPr>
            <a:r>
              <a:rPr lang="en-US" dirty="0"/>
              <a:t>Any records given to the independent evaluators are deemed to have been waived of any privilege. </a:t>
            </a:r>
          </a:p>
          <a:p>
            <a:endParaRPr lang="en-US" dirty="0"/>
          </a:p>
        </p:txBody>
      </p:sp>
    </p:spTree>
    <p:extLst>
      <p:ext uri="{BB962C8B-B14F-4D97-AF65-F5344CB8AC3E}">
        <p14:creationId xmlns:p14="http://schemas.microsoft.com/office/powerpoint/2010/main" val="31106194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Confidentiality: Culbertson II</a:t>
            </a:r>
            <a:endParaRPr lang="en-US" dirty="0"/>
          </a:p>
        </p:txBody>
      </p:sp>
      <p:sp>
        <p:nvSpPr>
          <p:cNvPr id="5" name="Content Placeholder 4"/>
          <p:cNvSpPr>
            <a:spLocks noGrp="1"/>
          </p:cNvSpPr>
          <p:nvPr>
            <p:ph idx="1"/>
          </p:nvPr>
        </p:nvSpPr>
        <p:spPr/>
        <p:txBody>
          <a:bodyPr>
            <a:normAutofit fontScale="77500" lnSpcReduction="20000"/>
          </a:bodyPr>
          <a:lstStyle/>
          <a:p>
            <a:pPr marL="514350" indent="-514350">
              <a:buAutoNum type="arabicPeriod" startAt="7"/>
            </a:pPr>
            <a:r>
              <a:rPr lang="en-US" dirty="0" smtClean="0"/>
              <a:t>Interpretation of TCA 36-6-106(a)(5)</a:t>
            </a:r>
          </a:p>
          <a:p>
            <a:pPr marL="0" indent="0">
              <a:buNone/>
            </a:pPr>
            <a:r>
              <a:rPr lang="en-US" dirty="0"/>
              <a:t>The mental and physical health of the parents or caregivers. The court may, when it deems appropriate, order an examination of a party pursuant to Rule 35 of the Tennessee Rules of Civil Procedure and, </a:t>
            </a:r>
            <a:r>
              <a:rPr lang="en-US" b="1" i="1" dirty="0"/>
              <a:t>if necessary for the conduct of the proceedings, order the disclosure of confidential mental health information of a party pursuant to § 33-3-105(3). </a:t>
            </a:r>
            <a:r>
              <a:rPr lang="en-US" dirty="0"/>
              <a:t>The court order required by § 33-3-105(3) shall contain a qualified protective order that, at a minimum, expressly limits the dissemination of confidential protected mental health information for the purpose of the litigation pending before the court and provides for the return or destruction of the confidential protected mental health information at the conclusion of the proceedings . .”</a:t>
            </a:r>
          </a:p>
        </p:txBody>
      </p:sp>
    </p:spTree>
    <p:extLst>
      <p:ext uri="{BB962C8B-B14F-4D97-AF65-F5344CB8AC3E}">
        <p14:creationId xmlns:p14="http://schemas.microsoft.com/office/powerpoint/2010/main" val="41008530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Two </a:t>
            </a:r>
            <a:br>
              <a:rPr lang="en-US" dirty="0" smtClean="0"/>
            </a:br>
            <a:r>
              <a:rPr lang="en-US" dirty="0" smtClean="0"/>
              <a:t>Record-Keeping</a:t>
            </a:r>
            <a:endParaRPr lang="en-US" dirty="0"/>
          </a:p>
        </p:txBody>
      </p:sp>
      <p:sp>
        <p:nvSpPr>
          <p:cNvPr id="5" name="Content Placeholder 4"/>
          <p:cNvSpPr>
            <a:spLocks noGrp="1"/>
          </p:cNvSpPr>
          <p:nvPr>
            <p:ph idx="1"/>
          </p:nvPr>
        </p:nvSpPr>
        <p:spPr/>
        <p:txBody>
          <a:bodyPr/>
          <a:lstStyle/>
          <a:p>
            <a:pPr marL="0" indent="0">
              <a:buNone/>
            </a:pPr>
            <a:r>
              <a:rPr lang="en-US" strike="sngStrike" dirty="0" smtClean="0"/>
              <a:t>Medical Records v Psychotherapy notes</a:t>
            </a:r>
          </a:p>
          <a:p>
            <a:pPr marL="0" indent="0">
              <a:buNone/>
            </a:pPr>
            <a:r>
              <a:rPr lang="en-US" strike="sngStrike" dirty="0" smtClean="0"/>
              <a:t>Retention of Records</a:t>
            </a:r>
          </a:p>
          <a:p>
            <a:pPr marL="0" indent="0">
              <a:buNone/>
            </a:pPr>
            <a:r>
              <a:rPr lang="en-US" i="1" u="sng" strike="sngStrike" dirty="0" smtClean="0"/>
              <a:t>Culbertson II</a:t>
            </a:r>
          </a:p>
          <a:p>
            <a:pPr marL="0" indent="0">
              <a:buNone/>
            </a:pPr>
            <a:r>
              <a:rPr lang="en-US" dirty="0" smtClean="0"/>
              <a:t>Purging Records</a:t>
            </a:r>
          </a:p>
          <a:p>
            <a:pPr marL="0" indent="0">
              <a:buNone/>
            </a:pPr>
            <a:r>
              <a:rPr lang="en-US" dirty="0" smtClean="0"/>
              <a:t>Marital therapy records</a:t>
            </a:r>
          </a:p>
          <a:p>
            <a:pPr marL="0" indent="0">
              <a:buNone/>
            </a:pPr>
            <a:r>
              <a:rPr lang="en-US" dirty="0" smtClean="0"/>
              <a:t>Subpoena</a:t>
            </a:r>
          </a:p>
        </p:txBody>
      </p:sp>
    </p:spTree>
    <p:extLst>
      <p:ext uri="{BB962C8B-B14F-4D97-AF65-F5344CB8AC3E}">
        <p14:creationId xmlns:p14="http://schemas.microsoft.com/office/powerpoint/2010/main" val="3689227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4600" y="762000"/>
            <a:ext cx="3276600" cy="707886"/>
          </a:xfrm>
          <a:prstGeom prst="rect">
            <a:avLst/>
          </a:prstGeom>
          <a:noFill/>
        </p:spPr>
        <p:txBody>
          <a:bodyPr wrap="square" rtlCol="0">
            <a:spAutoFit/>
          </a:bodyPr>
          <a:lstStyle/>
          <a:p>
            <a:pPr algn="ctr"/>
            <a:r>
              <a:rPr lang="en-US" sz="4000" dirty="0" smtClean="0">
                <a:solidFill>
                  <a:prstClr val="black"/>
                </a:solidFill>
              </a:rPr>
              <a:t>Disclaimer</a:t>
            </a:r>
            <a:endParaRPr lang="en-US" sz="4000" dirty="0">
              <a:solidFill>
                <a:prstClr val="black"/>
              </a:solidFill>
            </a:endParaRPr>
          </a:p>
        </p:txBody>
      </p:sp>
      <p:sp>
        <p:nvSpPr>
          <p:cNvPr id="3" name="TextBox 2"/>
          <p:cNvSpPr txBox="1"/>
          <p:nvPr/>
        </p:nvSpPr>
        <p:spPr>
          <a:xfrm>
            <a:off x="381000" y="1913467"/>
            <a:ext cx="8381999" cy="1384995"/>
          </a:xfrm>
          <a:prstGeom prst="rect">
            <a:avLst/>
          </a:prstGeom>
          <a:noFill/>
        </p:spPr>
        <p:txBody>
          <a:bodyPr wrap="square" rtlCol="0">
            <a:spAutoFit/>
          </a:bodyPr>
          <a:lstStyle/>
          <a:p>
            <a:pPr marL="342900" indent="-342900">
              <a:buFont typeface="Arial" pitchFamily="34" charset="0"/>
              <a:buChar char="•"/>
            </a:pPr>
            <a:r>
              <a:rPr lang="en-US" sz="2800" dirty="0" smtClean="0">
                <a:solidFill>
                  <a:prstClr val="black"/>
                </a:solidFill>
              </a:rPr>
              <a:t>Anything I say may be wrong and immediately refuted by those more knowledgeable </a:t>
            </a:r>
          </a:p>
          <a:p>
            <a:pPr marL="342900" indent="-342900">
              <a:buFont typeface="Arial" pitchFamily="34" charset="0"/>
              <a:buChar char="•"/>
            </a:pPr>
            <a:r>
              <a:rPr lang="en-US" sz="2800" dirty="0" smtClean="0">
                <a:solidFill>
                  <a:prstClr val="black"/>
                </a:solidFill>
              </a:rPr>
              <a:t>Don’t rely on anything I say</a:t>
            </a:r>
            <a:endParaRPr lang="en-US" sz="2800" dirty="0">
              <a:solidFill>
                <a:prstClr val="black"/>
              </a:solidFill>
            </a:endParaRPr>
          </a:p>
        </p:txBody>
      </p:sp>
    </p:spTree>
    <p:extLst>
      <p:ext uri="{BB962C8B-B14F-4D97-AF65-F5344CB8AC3E}">
        <p14:creationId xmlns:p14="http://schemas.microsoft.com/office/powerpoint/2010/main" val="18120462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Purging Records</a:t>
            </a:r>
            <a:endParaRPr lang="en-US" dirty="0"/>
          </a:p>
        </p:txBody>
      </p:sp>
      <p:sp>
        <p:nvSpPr>
          <p:cNvPr id="2" name="Content Placeholder 1"/>
          <p:cNvSpPr>
            <a:spLocks noGrp="1"/>
          </p:cNvSpPr>
          <p:nvPr>
            <p:ph idx="1"/>
          </p:nvPr>
        </p:nvSpPr>
        <p:spPr/>
        <p:txBody>
          <a:bodyPr>
            <a:normAutofit fontScale="92500"/>
          </a:bodyPr>
          <a:lstStyle/>
          <a:p>
            <a:r>
              <a:rPr lang="en-US" dirty="0" smtClean="0"/>
              <a:t>No </a:t>
            </a:r>
            <a:r>
              <a:rPr lang="en-US" dirty="0"/>
              <a:t>patient record singled out </a:t>
            </a:r>
          </a:p>
          <a:p>
            <a:endParaRPr lang="en-US" dirty="0"/>
          </a:p>
          <a:p>
            <a:r>
              <a:rPr lang="en-US" dirty="0" smtClean="0"/>
              <a:t>Requires </a:t>
            </a:r>
            <a:r>
              <a:rPr lang="en-US" dirty="0"/>
              <a:t>established office operating procedures </a:t>
            </a:r>
          </a:p>
          <a:p>
            <a:endParaRPr lang="en-US" dirty="0"/>
          </a:p>
          <a:p>
            <a:r>
              <a:rPr lang="en-US" dirty="0" smtClean="0"/>
              <a:t>Burn </a:t>
            </a:r>
            <a:r>
              <a:rPr lang="en-US" dirty="0"/>
              <a:t>or shred </a:t>
            </a:r>
          </a:p>
          <a:p>
            <a:endParaRPr lang="en-US" dirty="0"/>
          </a:p>
          <a:p>
            <a:r>
              <a:rPr lang="en-US" dirty="0" smtClean="0"/>
              <a:t>Date</a:t>
            </a:r>
            <a:r>
              <a:rPr lang="en-US" dirty="0"/>
              <a:t>, time and method of destruction recorded for reference </a:t>
            </a:r>
          </a:p>
          <a:p>
            <a:endParaRPr lang="en-US" dirty="0"/>
          </a:p>
        </p:txBody>
      </p:sp>
    </p:spTree>
    <p:extLst>
      <p:ext uri="{BB962C8B-B14F-4D97-AF65-F5344CB8AC3E}">
        <p14:creationId xmlns:p14="http://schemas.microsoft.com/office/powerpoint/2010/main" val="34680937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Purging Records</a:t>
            </a:r>
            <a:endParaRPr lang="en-US" dirty="0"/>
          </a:p>
        </p:txBody>
      </p:sp>
      <p:sp>
        <p:nvSpPr>
          <p:cNvPr id="2" name="Content Placeholder 1"/>
          <p:cNvSpPr>
            <a:spLocks noGrp="1"/>
          </p:cNvSpPr>
          <p:nvPr>
            <p:ph idx="1"/>
          </p:nvPr>
        </p:nvSpPr>
        <p:spPr/>
        <p:txBody>
          <a:bodyPr>
            <a:normAutofit/>
          </a:bodyPr>
          <a:lstStyle/>
          <a:p>
            <a:pPr marL="0" indent="0" algn="ctr">
              <a:buNone/>
            </a:pPr>
            <a:endParaRPr lang="en-US" dirty="0" smtClean="0"/>
          </a:p>
          <a:p>
            <a:pPr marL="0" indent="0" algn="ctr">
              <a:buNone/>
            </a:pPr>
            <a:endParaRPr lang="en-US" dirty="0"/>
          </a:p>
          <a:p>
            <a:pPr marL="0" indent="0" algn="ctr">
              <a:buNone/>
            </a:pPr>
            <a:r>
              <a:rPr lang="en-US" dirty="0" smtClean="0"/>
              <a:t>SAMPLE OFFICE OPERATING PROCEDURES</a:t>
            </a:r>
            <a:endParaRPr lang="en-US" dirty="0"/>
          </a:p>
          <a:p>
            <a:endParaRPr lang="en-US" dirty="0"/>
          </a:p>
        </p:txBody>
      </p:sp>
    </p:spTree>
    <p:extLst>
      <p:ext uri="{BB962C8B-B14F-4D97-AF65-F5344CB8AC3E}">
        <p14:creationId xmlns:p14="http://schemas.microsoft.com/office/powerpoint/2010/main" val="27678684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Two </a:t>
            </a:r>
            <a:br>
              <a:rPr lang="en-US" dirty="0" smtClean="0"/>
            </a:br>
            <a:r>
              <a:rPr lang="en-US" dirty="0" smtClean="0"/>
              <a:t>Record-Keeping</a:t>
            </a:r>
            <a:endParaRPr lang="en-US" dirty="0"/>
          </a:p>
        </p:txBody>
      </p:sp>
      <p:sp>
        <p:nvSpPr>
          <p:cNvPr id="5" name="Content Placeholder 4"/>
          <p:cNvSpPr>
            <a:spLocks noGrp="1"/>
          </p:cNvSpPr>
          <p:nvPr>
            <p:ph idx="1"/>
          </p:nvPr>
        </p:nvSpPr>
        <p:spPr/>
        <p:txBody>
          <a:bodyPr/>
          <a:lstStyle/>
          <a:p>
            <a:pPr marL="0" indent="0">
              <a:buNone/>
            </a:pPr>
            <a:r>
              <a:rPr lang="en-US" strike="sngStrike" dirty="0" smtClean="0"/>
              <a:t>Medical Records v Psychotherapy notes</a:t>
            </a:r>
          </a:p>
          <a:p>
            <a:pPr marL="0" indent="0">
              <a:buNone/>
            </a:pPr>
            <a:r>
              <a:rPr lang="en-US" strike="sngStrike" dirty="0" smtClean="0"/>
              <a:t>Retention of Records</a:t>
            </a:r>
          </a:p>
          <a:p>
            <a:pPr marL="0" indent="0">
              <a:buNone/>
            </a:pPr>
            <a:r>
              <a:rPr lang="en-US" i="1" u="sng" strike="sngStrike" dirty="0" smtClean="0"/>
              <a:t>Culbertson II</a:t>
            </a:r>
          </a:p>
          <a:p>
            <a:pPr marL="0" indent="0">
              <a:buNone/>
            </a:pPr>
            <a:r>
              <a:rPr lang="en-US" strike="sngStrike" dirty="0" smtClean="0"/>
              <a:t>Purging Records</a:t>
            </a:r>
          </a:p>
          <a:p>
            <a:pPr marL="0" indent="0">
              <a:buNone/>
            </a:pPr>
            <a:r>
              <a:rPr lang="en-US" dirty="0" smtClean="0"/>
              <a:t>Marital therapy records</a:t>
            </a:r>
          </a:p>
          <a:p>
            <a:pPr marL="0" indent="0">
              <a:buNone/>
            </a:pPr>
            <a:r>
              <a:rPr lang="en-US" dirty="0" smtClean="0"/>
              <a:t>Subpoena</a:t>
            </a:r>
          </a:p>
        </p:txBody>
      </p:sp>
    </p:spTree>
    <p:extLst>
      <p:ext uri="{BB962C8B-B14F-4D97-AF65-F5344CB8AC3E}">
        <p14:creationId xmlns:p14="http://schemas.microsoft.com/office/powerpoint/2010/main" val="32270405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Two </a:t>
            </a:r>
            <a:br>
              <a:rPr lang="en-US" dirty="0" smtClean="0"/>
            </a:br>
            <a:r>
              <a:rPr lang="en-US" dirty="0" smtClean="0"/>
              <a:t>Record-Keeping</a:t>
            </a:r>
            <a:endParaRPr lang="en-US" dirty="0"/>
          </a:p>
        </p:txBody>
      </p:sp>
      <p:sp>
        <p:nvSpPr>
          <p:cNvPr id="5" name="Content Placeholder 4"/>
          <p:cNvSpPr>
            <a:spLocks noGrp="1"/>
          </p:cNvSpPr>
          <p:nvPr>
            <p:ph idx="1"/>
          </p:nvPr>
        </p:nvSpPr>
        <p:spPr/>
        <p:txBody>
          <a:bodyPr/>
          <a:lstStyle/>
          <a:p>
            <a:pPr marL="0" indent="0">
              <a:buNone/>
            </a:pPr>
            <a:r>
              <a:rPr lang="en-US" strike="sngStrike" dirty="0" smtClean="0"/>
              <a:t>Medical Records v Psychotherapy notes</a:t>
            </a:r>
          </a:p>
          <a:p>
            <a:pPr marL="0" indent="0">
              <a:buNone/>
            </a:pPr>
            <a:r>
              <a:rPr lang="en-US" strike="sngStrike" dirty="0" smtClean="0"/>
              <a:t>Retention of Records</a:t>
            </a:r>
          </a:p>
          <a:p>
            <a:pPr marL="0" indent="0">
              <a:buNone/>
            </a:pPr>
            <a:r>
              <a:rPr lang="en-US" i="1" u="sng" strike="sngStrike" dirty="0" smtClean="0"/>
              <a:t>Culbertson II</a:t>
            </a:r>
          </a:p>
          <a:p>
            <a:pPr marL="0" indent="0">
              <a:buNone/>
            </a:pPr>
            <a:r>
              <a:rPr lang="en-US" strike="sngStrike" dirty="0" smtClean="0"/>
              <a:t>Purging Records</a:t>
            </a:r>
          </a:p>
          <a:p>
            <a:pPr marL="0" indent="0">
              <a:buNone/>
            </a:pPr>
            <a:r>
              <a:rPr lang="en-US" strike="sngStrike" dirty="0" smtClean="0"/>
              <a:t>Marital therapy records</a:t>
            </a:r>
          </a:p>
          <a:p>
            <a:pPr marL="0" indent="0">
              <a:buNone/>
            </a:pPr>
            <a:r>
              <a:rPr lang="en-US" dirty="0" smtClean="0"/>
              <a:t>Subpoena</a:t>
            </a:r>
          </a:p>
        </p:txBody>
      </p:sp>
    </p:spTree>
    <p:extLst>
      <p:ext uri="{BB962C8B-B14F-4D97-AF65-F5344CB8AC3E}">
        <p14:creationId xmlns:p14="http://schemas.microsoft.com/office/powerpoint/2010/main" val="40244659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454199" y="274638"/>
            <a:ext cx="6244639" cy="5860562"/>
          </a:xfrm>
          <a:prstGeom prst="rect">
            <a:avLst/>
          </a:prstGeom>
        </p:spPr>
      </p:pic>
    </p:spTree>
    <p:extLst>
      <p:ext uri="{BB962C8B-B14F-4D97-AF65-F5344CB8AC3E}">
        <p14:creationId xmlns:p14="http://schemas.microsoft.com/office/powerpoint/2010/main" val="41516122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rotWithShape="1">
          <a:blip r:embed="rId3" cstate="print">
            <a:extLst>
              <a:ext uri="{28A0092B-C50C-407E-A947-70E740481C1C}">
                <a14:useLocalDpi xmlns:a14="http://schemas.microsoft.com/office/drawing/2010/main" val="0"/>
              </a:ext>
            </a:extLst>
          </a:blip>
          <a:srcRect t="43633"/>
          <a:stretch/>
        </p:blipFill>
        <p:spPr>
          <a:xfrm>
            <a:off x="914400" y="685800"/>
            <a:ext cx="7467600" cy="5445896"/>
          </a:xfrm>
          <a:prstGeom prst="rect">
            <a:avLst/>
          </a:prstGeom>
        </p:spPr>
      </p:pic>
    </p:spTree>
    <p:extLst>
      <p:ext uri="{BB962C8B-B14F-4D97-AF65-F5344CB8AC3E}">
        <p14:creationId xmlns:p14="http://schemas.microsoft.com/office/powerpoint/2010/main" val="34106007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rotWithShape="1">
          <a:blip r:embed="rId3" cstate="print">
            <a:extLst>
              <a:ext uri="{28A0092B-C50C-407E-A947-70E740481C1C}">
                <a14:useLocalDpi xmlns:a14="http://schemas.microsoft.com/office/drawing/2010/main" val="0"/>
              </a:ext>
            </a:extLst>
          </a:blip>
          <a:srcRect t="24680"/>
          <a:stretch/>
        </p:blipFill>
        <p:spPr>
          <a:xfrm>
            <a:off x="304800" y="457200"/>
            <a:ext cx="8610600" cy="5673534"/>
          </a:xfrm>
          <a:prstGeom prst="rect">
            <a:avLst/>
          </a:prstGeom>
        </p:spPr>
      </p:pic>
    </p:spTree>
    <p:extLst>
      <p:ext uri="{BB962C8B-B14F-4D97-AF65-F5344CB8AC3E}">
        <p14:creationId xmlns:p14="http://schemas.microsoft.com/office/powerpoint/2010/main" val="15615976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Fact Witness</a:t>
            </a:r>
            <a:endParaRPr lang="en-US" dirty="0"/>
          </a:p>
        </p:txBody>
      </p:sp>
      <p:sp>
        <p:nvSpPr>
          <p:cNvPr id="2" name="Content Placeholder 1"/>
          <p:cNvSpPr>
            <a:spLocks noGrp="1"/>
          </p:cNvSpPr>
          <p:nvPr>
            <p:ph idx="1"/>
          </p:nvPr>
        </p:nvSpPr>
        <p:spPr/>
        <p:txBody>
          <a:bodyPr>
            <a:normAutofit fontScale="92500" lnSpcReduction="10000"/>
          </a:bodyPr>
          <a:lstStyle/>
          <a:p>
            <a:pPr marL="0" indent="0">
              <a:buNone/>
            </a:pPr>
            <a:r>
              <a:rPr lang="en-US" dirty="0" smtClean="0"/>
              <a:t>1</a:t>
            </a:r>
            <a:r>
              <a:rPr lang="en-US" dirty="0"/>
              <a:t>. No or minimal pay</a:t>
            </a:r>
          </a:p>
          <a:p>
            <a:pPr marL="0" indent="0">
              <a:buNone/>
            </a:pPr>
            <a:r>
              <a:rPr lang="en-US" dirty="0"/>
              <a:t>2. Testify only what you saw, heard or observed directly; not expected to prepare</a:t>
            </a:r>
          </a:p>
          <a:p>
            <a:pPr marL="0" indent="0">
              <a:buNone/>
            </a:pPr>
            <a:r>
              <a:rPr lang="en-US" dirty="0"/>
              <a:t>3. State diagnosis given and criteria you observed </a:t>
            </a:r>
          </a:p>
          <a:p>
            <a:pPr marL="0" indent="0">
              <a:buNone/>
            </a:pPr>
            <a:r>
              <a:rPr lang="en-US" dirty="0"/>
              <a:t>4. No testimony/opinion regarding what damages are typical </a:t>
            </a:r>
          </a:p>
          <a:p>
            <a:pPr marL="0" indent="0">
              <a:buNone/>
            </a:pPr>
            <a:r>
              <a:rPr lang="en-US" dirty="0"/>
              <a:t>5. No testimony/opinion regarding typical course of treatment or outcome</a:t>
            </a:r>
          </a:p>
          <a:p>
            <a:pPr marL="0" indent="0">
              <a:buNone/>
            </a:pPr>
            <a:r>
              <a:rPr lang="en-US" dirty="0"/>
              <a:t>6. No testimony/opinion regarding causation</a:t>
            </a:r>
          </a:p>
          <a:p>
            <a:endParaRPr lang="en-US" dirty="0"/>
          </a:p>
        </p:txBody>
      </p:sp>
    </p:spTree>
    <p:extLst>
      <p:ext uri="{BB962C8B-B14F-4D97-AF65-F5344CB8AC3E}">
        <p14:creationId xmlns:p14="http://schemas.microsoft.com/office/powerpoint/2010/main" val="9281698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Expert Witness</a:t>
            </a:r>
            <a:endParaRPr lang="en-US" dirty="0"/>
          </a:p>
        </p:txBody>
      </p:sp>
      <p:sp>
        <p:nvSpPr>
          <p:cNvPr id="2" name="Content Placeholder 1"/>
          <p:cNvSpPr>
            <a:spLocks noGrp="1"/>
          </p:cNvSpPr>
          <p:nvPr>
            <p:ph idx="1"/>
          </p:nvPr>
        </p:nvSpPr>
        <p:spPr/>
        <p:txBody>
          <a:bodyPr>
            <a:normAutofit/>
          </a:bodyPr>
          <a:lstStyle/>
          <a:p>
            <a:pPr marL="0" indent="0">
              <a:buNone/>
            </a:pPr>
            <a:r>
              <a:rPr lang="en-US" dirty="0"/>
              <a:t>1. Paid for preparing and testifying</a:t>
            </a:r>
          </a:p>
          <a:p>
            <a:pPr marL="0" indent="0">
              <a:buNone/>
            </a:pPr>
            <a:r>
              <a:rPr lang="en-US" dirty="0"/>
              <a:t>2. Paid in advance</a:t>
            </a:r>
          </a:p>
          <a:p>
            <a:pPr marL="0" indent="0">
              <a:buNone/>
            </a:pPr>
            <a:r>
              <a:rPr lang="en-US" dirty="0"/>
              <a:t>3. Testify as to causation, outcome, future needs, typical treatment</a:t>
            </a:r>
          </a:p>
          <a:p>
            <a:endParaRPr lang="en-US" dirty="0"/>
          </a:p>
        </p:txBody>
      </p:sp>
    </p:spTree>
    <p:extLst>
      <p:ext uri="{BB962C8B-B14F-4D97-AF65-F5344CB8AC3E}">
        <p14:creationId xmlns:p14="http://schemas.microsoft.com/office/powerpoint/2010/main" val="31046387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Three </a:t>
            </a:r>
            <a:br>
              <a:rPr lang="en-US" dirty="0" smtClean="0"/>
            </a:br>
            <a:r>
              <a:rPr lang="en-US" dirty="0" smtClean="0"/>
              <a:t>Managing Values</a:t>
            </a:r>
            <a:endParaRPr lang="en-US" dirty="0"/>
          </a:p>
        </p:txBody>
      </p:sp>
      <p:sp>
        <p:nvSpPr>
          <p:cNvPr id="5" name="Content Placeholder 4"/>
          <p:cNvSpPr>
            <a:spLocks noGrp="1"/>
          </p:cNvSpPr>
          <p:nvPr>
            <p:ph idx="1"/>
          </p:nvPr>
        </p:nvSpPr>
        <p:spPr/>
        <p:txBody>
          <a:bodyPr/>
          <a:lstStyle/>
          <a:p>
            <a:pPr marL="0" indent="0">
              <a:buNone/>
            </a:pPr>
            <a:r>
              <a:rPr lang="en-US" i="1" u="sng" dirty="0" smtClean="0">
                <a:hlinkClick r:id="rId3"/>
              </a:rPr>
              <a:t>Ward v Polite</a:t>
            </a:r>
            <a:endParaRPr lang="en-US" i="1" u="sng" dirty="0" smtClean="0"/>
          </a:p>
          <a:p>
            <a:pPr marL="0" indent="0">
              <a:buNone/>
            </a:pPr>
            <a:r>
              <a:rPr lang="en-US" i="1" u="sng" dirty="0" smtClean="0">
                <a:hlinkClick r:id="rId4"/>
              </a:rPr>
              <a:t>Keeton v Anderson-Wiley</a:t>
            </a:r>
            <a:endParaRPr lang="en-US" i="1" u="sng" dirty="0" smtClean="0"/>
          </a:p>
          <a:p>
            <a:pPr marL="0" indent="0">
              <a:buNone/>
            </a:pPr>
            <a:r>
              <a:rPr lang="en-US" dirty="0" smtClean="0"/>
              <a:t>RFRA (Religious Freedom Restoration Act)</a:t>
            </a:r>
          </a:p>
          <a:p>
            <a:pPr marL="0" indent="0">
              <a:buNone/>
            </a:pPr>
            <a:r>
              <a:rPr lang="en-US" dirty="0" smtClean="0"/>
              <a:t>Four-Layered Ethics</a:t>
            </a:r>
          </a:p>
        </p:txBody>
      </p:sp>
    </p:spTree>
    <p:extLst>
      <p:ext uri="{BB962C8B-B14F-4D97-AF65-F5344CB8AC3E}">
        <p14:creationId xmlns:p14="http://schemas.microsoft.com/office/powerpoint/2010/main" val="1816683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7857" t="26923" r="22857" b="59341"/>
          <a:stretch/>
        </p:blipFill>
        <p:spPr bwMode="auto">
          <a:xfrm>
            <a:off x="231645" y="2680252"/>
            <a:ext cx="8759955" cy="158694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133603" y="5752599"/>
            <a:ext cx="5073184" cy="523220"/>
          </a:xfrm>
          <a:prstGeom prst="rect">
            <a:avLst/>
          </a:prstGeom>
          <a:noFill/>
        </p:spPr>
        <p:txBody>
          <a:bodyPr wrap="none" rtlCol="0">
            <a:spAutoFit/>
          </a:bodyPr>
          <a:lstStyle/>
          <a:p>
            <a:r>
              <a:rPr lang="en-US" sz="2800" b="1" dirty="0" smtClean="0"/>
              <a:t>www.TennLegal.com/Downloads</a:t>
            </a:r>
            <a:endParaRPr lang="en-US" b="1" dirty="0"/>
          </a:p>
        </p:txBody>
      </p:sp>
    </p:spTree>
    <p:extLst>
      <p:ext uri="{BB962C8B-B14F-4D97-AF65-F5344CB8AC3E}">
        <p14:creationId xmlns:p14="http://schemas.microsoft.com/office/powerpoint/2010/main" val="1721815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normAutofit fontScale="90000"/>
          </a:bodyPr>
          <a:lstStyle/>
          <a:p>
            <a:r>
              <a:rPr lang="en-US" dirty="0" smtClean="0"/>
              <a:t>Dilemma Three </a:t>
            </a:r>
            <a:br>
              <a:rPr lang="en-US" dirty="0" smtClean="0"/>
            </a:br>
            <a:r>
              <a:rPr lang="en-US" dirty="0" smtClean="0"/>
              <a:t>Religious Freedom Restoration Act</a:t>
            </a:r>
            <a:endParaRPr lang="en-US" dirty="0"/>
          </a:p>
        </p:txBody>
      </p:sp>
      <p:sp>
        <p:nvSpPr>
          <p:cNvPr id="5" name="Content Placeholder 4"/>
          <p:cNvSpPr>
            <a:spLocks noGrp="1"/>
          </p:cNvSpPr>
          <p:nvPr>
            <p:ph idx="1"/>
          </p:nvPr>
        </p:nvSpPr>
        <p:spPr>
          <a:xfrm>
            <a:off x="457200" y="1371600"/>
            <a:ext cx="8229600" cy="5257800"/>
          </a:xfrm>
        </p:spPr>
        <p:txBody>
          <a:bodyPr>
            <a:normAutofit fontScale="85000" lnSpcReduction="20000"/>
          </a:bodyPr>
          <a:lstStyle/>
          <a:p>
            <a:pPr marL="0" indent="0">
              <a:buNone/>
            </a:pPr>
            <a:r>
              <a:rPr lang="en-US" b="1" dirty="0"/>
              <a:t>Wildflower Inn in Vermont </a:t>
            </a:r>
            <a:r>
              <a:rPr lang="en-US" dirty="0"/>
              <a:t>told a lesbian couple in 2010 that the inn didn't host "gay receptions" because of the owners' "personal feelings." In August, 2012 the Inn settled the lawsuit, it agreed to pay a $10,000 civil penalty, to place $20,000 in a charitable trust and to stop hosting weddings -- whether the couple is gay or straight.</a:t>
            </a:r>
          </a:p>
          <a:p>
            <a:pPr marL="0" indent="0">
              <a:buNone/>
            </a:pPr>
            <a:r>
              <a:rPr lang="en-US" dirty="0"/>
              <a:t> </a:t>
            </a:r>
          </a:p>
          <a:p>
            <a:pPr marL="0" indent="0">
              <a:buNone/>
            </a:pPr>
            <a:r>
              <a:rPr lang="en-US" dirty="0"/>
              <a:t>In New Jersey, the Methodist </a:t>
            </a:r>
            <a:r>
              <a:rPr lang="en-US" b="1" dirty="0"/>
              <a:t>Ocean Grove Camp Meeting Association</a:t>
            </a:r>
            <a:r>
              <a:rPr lang="en-US" dirty="0"/>
              <a:t> refused to allow a lesbian couple to hold a ceremony at its boardwalk pavilion in 2007. The New Jersey Division on Civil Rights ruled in 2012 that the association, which gets a tax exemption, must cease and desist violating the law but did not impose a fine or other penalty. The association stopped renting out the pavilion for marriages</a:t>
            </a:r>
            <a:r>
              <a:rPr lang="en-US" dirty="0" smtClean="0"/>
              <a:t>.</a:t>
            </a:r>
            <a:endParaRPr lang="en-US" dirty="0"/>
          </a:p>
        </p:txBody>
      </p:sp>
    </p:spTree>
    <p:extLst>
      <p:ext uri="{BB962C8B-B14F-4D97-AF65-F5344CB8AC3E}">
        <p14:creationId xmlns:p14="http://schemas.microsoft.com/office/powerpoint/2010/main" val="30195347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Three </a:t>
            </a:r>
            <a:br>
              <a:rPr lang="en-US" dirty="0" smtClean="0"/>
            </a:br>
            <a:r>
              <a:rPr lang="en-US" dirty="0" smtClean="0"/>
              <a:t>Religious Freedom Restoration Act</a:t>
            </a:r>
            <a:endParaRPr lang="en-US" dirty="0"/>
          </a:p>
        </p:txBody>
      </p:sp>
      <p:sp>
        <p:nvSpPr>
          <p:cNvPr id="5" name="Content Placeholder 4"/>
          <p:cNvSpPr>
            <a:spLocks noGrp="1"/>
          </p:cNvSpPr>
          <p:nvPr>
            <p:ph idx="1"/>
          </p:nvPr>
        </p:nvSpPr>
        <p:spPr>
          <a:xfrm>
            <a:off x="457200" y="1600200"/>
            <a:ext cx="8229600" cy="5029200"/>
          </a:xfrm>
        </p:spPr>
        <p:txBody>
          <a:bodyPr>
            <a:normAutofit fontScale="92500" lnSpcReduction="20000"/>
          </a:bodyPr>
          <a:lstStyle/>
          <a:p>
            <a:pPr marL="0" indent="0">
              <a:buNone/>
            </a:pPr>
            <a:r>
              <a:rPr lang="en-US" dirty="0" smtClean="0"/>
              <a:t>In </a:t>
            </a:r>
            <a:r>
              <a:rPr lang="en-US" dirty="0"/>
              <a:t>August 2014 the owners of </a:t>
            </a:r>
            <a:r>
              <a:rPr lang="en-US" b="1" dirty="0"/>
              <a:t>Liberty Ridge Farm </a:t>
            </a:r>
            <a:r>
              <a:rPr lang="en-US" dirty="0"/>
              <a:t>were fined $13,000 and told they could not discriminate against same-sex couples after refusing to allow a gay wedding on their New York farm have announced that they will “no longer host any wedding ceremonies on their property</a:t>
            </a:r>
            <a:r>
              <a:rPr lang="en-US" dirty="0" smtClean="0"/>
              <a:t>.”</a:t>
            </a:r>
          </a:p>
          <a:p>
            <a:pPr marL="0" indent="0">
              <a:buNone/>
            </a:pPr>
            <a:endParaRPr lang="en-US" dirty="0"/>
          </a:p>
          <a:p>
            <a:pPr marL="0" indent="0">
              <a:buNone/>
            </a:pPr>
            <a:r>
              <a:rPr lang="en-US" dirty="0"/>
              <a:t>The Colorado Civil Rights Commission ruled in May 2014 that Jack Phillips and his staff at </a:t>
            </a:r>
            <a:r>
              <a:rPr lang="en-US" b="1" dirty="0"/>
              <a:t>Masterpiece </a:t>
            </a:r>
            <a:r>
              <a:rPr lang="en-US" b="1" dirty="0" err="1"/>
              <a:t>Cakeshop</a:t>
            </a:r>
            <a:r>
              <a:rPr lang="en-US" dirty="0"/>
              <a:t> must create cakes for same-sex celebrations and comply with Colorado’s Anti-Discrimination Act. </a:t>
            </a:r>
          </a:p>
        </p:txBody>
      </p:sp>
    </p:spTree>
    <p:extLst>
      <p:ext uri="{BB962C8B-B14F-4D97-AF65-F5344CB8AC3E}">
        <p14:creationId xmlns:p14="http://schemas.microsoft.com/office/powerpoint/2010/main" val="37574294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Three </a:t>
            </a:r>
            <a:br>
              <a:rPr lang="en-US" dirty="0" smtClean="0"/>
            </a:br>
            <a:r>
              <a:rPr lang="en-US" dirty="0" smtClean="0"/>
              <a:t>Religious Freedom Restoration Act</a:t>
            </a:r>
            <a:endParaRPr lang="en-US" dirty="0"/>
          </a:p>
        </p:txBody>
      </p:sp>
      <p:sp>
        <p:nvSpPr>
          <p:cNvPr id="5" name="Content Placeholder 4"/>
          <p:cNvSpPr>
            <a:spLocks noGrp="1"/>
          </p:cNvSpPr>
          <p:nvPr>
            <p:ph idx="1"/>
          </p:nvPr>
        </p:nvSpPr>
        <p:spPr/>
        <p:txBody>
          <a:bodyPr>
            <a:normAutofit/>
          </a:bodyPr>
          <a:lstStyle/>
          <a:p>
            <a:pPr marL="0" indent="0">
              <a:buNone/>
            </a:pPr>
            <a:r>
              <a:rPr lang="en-US" dirty="0" smtClean="0"/>
              <a:t>Don’t refuse to see gay couples because they are gay.</a:t>
            </a:r>
          </a:p>
          <a:p>
            <a:pPr marL="0" indent="0">
              <a:buNone/>
            </a:pPr>
            <a:r>
              <a:rPr lang="en-US" dirty="0" smtClean="0"/>
              <a:t>Refer based on lack of experience and desire to do no harm. . . Not because you refuse to provide services</a:t>
            </a:r>
            <a:endParaRPr lang="en-US" dirty="0"/>
          </a:p>
        </p:txBody>
      </p:sp>
    </p:spTree>
    <p:extLst>
      <p:ext uri="{BB962C8B-B14F-4D97-AF65-F5344CB8AC3E}">
        <p14:creationId xmlns:p14="http://schemas.microsoft.com/office/powerpoint/2010/main" val="4168773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Four </a:t>
            </a:r>
            <a:br>
              <a:rPr lang="en-US" dirty="0" smtClean="0"/>
            </a:br>
            <a:r>
              <a:rPr lang="en-US" dirty="0" smtClean="0"/>
              <a:t>Fraudulent Marketing</a:t>
            </a:r>
            <a:endParaRPr lang="en-US" dirty="0"/>
          </a:p>
        </p:txBody>
      </p:sp>
      <p:sp>
        <p:nvSpPr>
          <p:cNvPr id="5" name="Content Placeholder 4"/>
          <p:cNvSpPr>
            <a:spLocks noGrp="1"/>
          </p:cNvSpPr>
          <p:nvPr>
            <p:ph idx="1"/>
          </p:nvPr>
        </p:nvSpPr>
        <p:spPr/>
        <p:txBody>
          <a:bodyPr/>
          <a:lstStyle/>
          <a:p>
            <a:pPr marL="0" indent="0">
              <a:buNone/>
            </a:pPr>
            <a:r>
              <a:rPr lang="en-US" dirty="0" smtClean="0"/>
              <a:t>Polls</a:t>
            </a:r>
          </a:p>
        </p:txBody>
      </p:sp>
    </p:spTree>
    <p:extLst>
      <p:ext uri="{BB962C8B-B14F-4D97-AF65-F5344CB8AC3E}">
        <p14:creationId xmlns:p14="http://schemas.microsoft.com/office/powerpoint/2010/main" val="2580737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One </a:t>
            </a:r>
            <a:br>
              <a:rPr lang="en-US" dirty="0" smtClean="0"/>
            </a:br>
            <a:r>
              <a:rPr lang="en-US" dirty="0" smtClean="0"/>
              <a:t>Limit to Confidentiality</a:t>
            </a:r>
            <a:endParaRPr lang="en-US" dirty="0"/>
          </a:p>
        </p:txBody>
      </p:sp>
      <p:sp>
        <p:nvSpPr>
          <p:cNvPr id="5" name="Content Placeholder 4"/>
          <p:cNvSpPr>
            <a:spLocks noGrp="1"/>
          </p:cNvSpPr>
          <p:nvPr>
            <p:ph idx="1"/>
          </p:nvPr>
        </p:nvSpPr>
        <p:spPr/>
        <p:txBody>
          <a:bodyPr/>
          <a:lstStyle/>
          <a:p>
            <a:pPr marL="0" indent="0">
              <a:buNone/>
            </a:pPr>
            <a:r>
              <a:rPr lang="en-US" dirty="0" smtClean="0"/>
              <a:t>Duty to Warn and Protect</a:t>
            </a:r>
          </a:p>
        </p:txBody>
      </p:sp>
    </p:spTree>
    <p:extLst>
      <p:ext uri="{BB962C8B-B14F-4D97-AF65-F5344CB8AC3E}">
        <p14:creationId xmlns:p14="http://schemas.microsoft.com/office/powerpoint/2010/main" val="1079931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One </a:t>
            </a:r>
            <a:br>
              <a:rPr lang="en-US" dirty="0" smtClean="0"/>
            </a:br>
            <a:r>
              <a:rPr lang="en-US" dirty="0" smtClean="0"/>
              <a:t>Limit to Confidentiality</a:t>
            </a:r>
            <a:endParaRPr lang="en-US" dirty="0"/>
          </a:p>
        </p:txBody>
      </p:sp>
      <p:sp>
        <p:nvSpPr>
          <p:cNvPr id="5" name="Content Placeholder 4"/>
          <p:cNvSpPr>
            <a:spLocks noGrp="1"/>
          </p:cNvSpPr>
          <p:nvPr>
            <p:ph idx="1"/>
          </p:nvPr>
        </p:nvSpPr>
        <p:spPr/>
        <p:txBody>
          <a:bodyPr/>
          <a:lstStyle/>
          <a:p>
            <a:pPr marL="0" indent="0">
              <a:buNone/>
            </a:pPr>
            <a:r>
              <a:rPr lang="en-US" dirty="0" smtClean="0"/>
              <a:t>Duty to Warn and Protect</a:t>
            </a:r>
          </a:p>
          <a:p>
            <a:pPr marL="0" indent="0">
              <a:buNone/>
            </a:pPr>
            <a:r>
              <a:rPr lang="en-US" dirty="0" smtClean="0"/>
              <a:t>Poll #1</a:t>
            </a:r>
          </a:p>
          <a:p>
            <a:pPr marL="0" indent="0">
              <a:buNone/>
            </a:pPr>
            <a:endParaRPr lang="en-US" dirty="0" smtClean="0"/>
          </a:p>
        </p:txBody>
      </p:sp>
    </p:spTree>
    <p:extLst>
      <p:ext uri="{BB962C8B-B14F-4D97-AF65-F5344CB8AC3E}">
        <p14:creationId xmlns:p14="http://schemas.microsoft.com/office/powerpoint/2010/main" val="1951473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One </a:t>
            </a:r>
            <a:br>
              <a:rPr lang="en-US" dirty="0" smtClean="0"/>
            </a:br>
            <a:r>
              <a:rPr lang="en-US" dirty="0" smtClean="0"/>
              <a:t>Limit to Confidentiality</a:t>
            </a:r>
            <a:endParaRPr lang="en-US" dirty="0"/>
          </a:p>
        </p:txBody>
      </p:sp>
      <p:sp>
        <p:nvSpPr>
          <p:cNvPr id="5" name="Content Placeholder 4"/>
          <p:cNvSpPr>
            <a:spLocks noGrp="1"/>
          </p:cNvSpPr>
          <p:nvPr>
            <p:ph idx="1"/>
          </p:nvPr>
        </p:nvSpPr>
        <p:spPr/>
        <p:txBody>
          <a:bodyPr/>
          <a:lstStyle/>
          <a:p>
            <a:pPr marL="0" indent="0">
              <a:buNone/>
            </a:pPr>
            <a:r>
              <a:rPr lang="en-US" dirty="0" smtClean="0"/>
              <a:t>Duty to Warn and Protect</a:t>
            </a:r>
          </a:p>
          <a:p>
            <a:pPr marL="0" indent="0">
              <a:buNone/>
            </a:pPr>
            <a:r>
              <a:rPr lang="en-US" dirty="0" smtClean="0"/>
              <a:t>Poll #1</a:t>
            </a:r>
          </a:p>
          <a:p>
            <a:pPr marL="0" indent="0">
              <a:buNone/>
            </a:pPr>
            <a:r>
              <a:rPr lang="en-US" i="1" u="sng" dirty="0" err="1"/>
              <a:t>B</a:t>
            </a:r>
            <a:r>
              <a:rPr lang="en-US" i="1" u="sng" dirty="0" err="1" smtClean="0"/>
              <a:t>lunk</a:t>
            </a:r>
            <a:r>
              <a:rPr lang="en-US" i="1" u="sng" dirty="0" smtClean="0"/>
              <a:t> v Fenton and the University of Colorado</a:t>
            </a:r>
          </a:p>
          <a:p>
            <a:pPr marL="0" indent="0">
              <a:buNone/>
            </a:pPr>
            <a:endParaRPr lang="en-US" dirty="0" smtClean="0"/>
          </a:p>
        </p:txBody>
      </p:sp>
    </p:spTree>
    <p:extLst>
      <p:ext uri="{BB962C8B-B14F-4D97-AF65-F5344CB8AC3E}">
        <p14:creationId xmlns:p14="http://schemas.microsoft.com/office/powerpoint/2010/main" val="2339910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One </a:t>
            </a:r>
            <a:br>
              <a:rPr lang="en-US" dirty="0" smtClean="0"/>
            </a:br>
            <a:r>
              <a:rPr lang="en-US" dirty="0" smtClean="0"/>
              <a:t>Limit to Confidentiality</a:t>
            </a:r>
            <a:endParaRPr lang="en-US" dirty="0"/>
          </a:p>
        </p:txBody>
      </p:sp>
      <p:sp>
        <p:nvSpPr>
          <p:cNvPr id="5" name="Content Placeholder 4"/>
          <p:cNvSpPr>
            <a:spLocks noGrp="1"/>
          </p:cNvSpPr>
          <p:nvPr>
            <p:ph idx="1"/>
          </p:nvPr>
        </p:nvSpPr>
        <p:spPr/>
        <p:txBody>
          <a:bodyPr/>
          <a:lstStyle/>
          <a:p>
            <a:pPr marL="0" indent="0">
              <a:buNone/>
            </a:pPr>
            <a:r>
              <a:rPr lang="en-US" dirty="0" smtClean="0"/>
              <a:t>Duty to Warn and Protect</a:t>
            </a:r>
          </a:p>
          <a:p>
            <a:pPr marL="0" indent="0">
              <a:buNone/>
            </a:pPr>
            <a:r>
              <a:rPr lang="en-US" dirty="0" smtClean="0"/>
              <a:t>Poll #1</a:t>
            </a:r>
          </a:p>
          <a:p>
            <a:pPr marL="0" indent="0">
              <a:buNone/>
            </a:pPr>
            <a:r>
              <a:rPr lang="en-US" dirty="0" smtClean="0"/>
              <a:t>Poll #2</a:t>
            </a:r>
          </a:p>
        </p:txBody>
      </p:sp>
    </p:spTree>
    <p:extLst>
      <p:ext uri="{BB962C8B-B14F-4D97-AF65-F5344CB8AC3E}">
        <p14:creationId xmlns:p14="http://schemas.microsoft.com/office/powerpoint/2010/main" val="482913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Dilemma One </a:t>
            </a:r>
            <a:br>
              <a:rPr lang="en-US" dirty="0" smtClean="0"/>
            </a:br>
            <a:r>
              <a:rPr lang="en-US" dirty="0" smtClean="0"/>
              <a:t>Limit to Confidentiality</a:t>
            </a:r>
            <a:endParaRPr lang="en-US" dirty="0"/>
          </a:p>
        </p:txBody>
      </p:sp>
      <p:sp>
        <p:nvSpPr>
          <p:cNvPr id="5" name="Content Placeholder 4"/>
          <p:cNvSpPr>
            <a:spLocks noGrp="1"/>
          </p:cNvSpPr>
          <p:nvPr>
            <p:ph idx="1"/>
          </p:nvPr>
        </p:nvSpPr>
        <p:spPr/>
        <p:txBody>
          <a:bodyPr/>
          <a:lstStyle/>
          <a:p>
            <a:pPr marL="0" indent="0">
              <a:buNone/>
            </a:pPr>
            <a:r>
              <a:rPr lang="en-US" dirty="0" smtClean="0"/>
              <a:t>Duty to Warn and Protect</a:t>
            </a:r>
          </a:p>
          <a:p>
            <a:pPr marL="0" indent="0">
              <a:buNone/>
            </a:pPr>
            <a:r>
              <a:rPr lang="en-US" dirty="0" smtClean="0"/>
              <a:t>Poll #1</a:t>
            </a:r>
          </a:p>
          <a:p>
            <a:pPr marL="0" indent="0">
              <a:buNone/>
            </a:pPr>
            <a:r>
              <a:rPr lang="en-US" dirty="0" smtClean="0"/>
              <a:t>Poll #2</a:t>
            </a:r>
          </a:p>
          <a:p>
            <a:pPr marL="0" indent="0">
              <a:buNone/>
            </a:pPr>
            <a:r>
              <a:rPr lang="en-US" dirty="0" smtClean="0"/>
              <a:t>Poll #3</a:t>
            </a:r>
          </a:p>
        </p:txBody>
      </p:sp>
    </p:spTree>
    <p:extLst>
      <p:ext uri="{BB962C8B-B14F-4D97-AF65-F5344CB8AC3E}">
        <p14:creationId xmlns:p14="http://schemas.microsoft.com/office/powerpoint/2010/main" val="201842655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1188</Words>
  <Application>Microsoft Office PowerPoint</Application>
  <PresentationFormat>On-screen Show (4:3)</PresentationFormat>
  <Paragraphs>214</Paragraphs>
  <Slides>43</Slides>
  <Notes>17</Notes>
  <HiddenSlides>0</HiddenSlides>
  <MMClips>0</MMClips>
  <ScaleCrop>false</ScaleCrop>
  <HeadingPairs>
    <vt:vector size="4" baseType="variant">
      <vt:variant>
        <vt:lpstr>Theme</vt:lpstr>
      </vt:variant>
      <vt:variant>
        <vt:i4>5</vt:i4>
      </vt:variant>
      <vt:variant>
        <vt:lpstr>Slide Titles</vt:lpstr>
      </vt:variant>
      <vt:variant>
        <vt:i4>43</vt:i4>
      </vt:variant>
    </vt:vector>
  </HeadingPairs>
  <TitlesOfParts>
    <vt:vector size="48" baseType="lpstr">
      <vt:lpstr>1_Office Theme</vt:lpstr>
      <vt:lpstr>3_Office Theme</vt:lpstr>
      <vt:lpstr>2_Office Theme</vt:lpstr>
      <vt:lpstr>Office Theme</vt:lpstr>
      <vt:lpstr>4_Office Theme</vt:lpstr>
      <vt:lpstr>PowerPoint Presentation</vt:lpstr>
      <vt:lpstr>PowerPoint Presentation</vt:lpstr>
      <vt:lpstr>PowerPoint Presentation</vt:lpstr>
      <vt:lpstr>PowerPoint Presentation</vt:lpstr>
      <vt:lpstr>Dilemma One  Limit to Confidentiality</vt:lpstr>
      <vt:lpstr>Dilemma One  Limit to Confidentiality</vt:lpstr>
      <vt:lpstr>Dilemma One  Limit to Confidentiality</vt:lpstr>
      <vt:lpstr>Dilemma One  Limit to Confidentiality</vt:lpstr>
      <vt:lpstr>Dilemma One  Limit to Confidentiality</vt:lpstr>
      <vt:lpstr>Dilemma One  Limit to Confidentiality</vt:lpstr>
      <vt:lpstr>Turner v. Jordan  Duty to Warn (and Protect)</vt:lpstr>
      <vt:lpstr>Turner v. Jordan  Duty to Warn (and Protect)</vt:lpstr>
      <vt:lpstr>Turner v. Jordan  Duty to Warn (and Protect)</vt:lpstr>
      <vt:lpstr>Turner v. Jordan  Duty to Warn (and Protect)</vt:lpstr>
      <vt:lpstr>Assessing Dangerousness</vt:lpstr>
      <vt:lpstr>Assessing Dangerousness</vt:lpstr>
      <vt:lpstr>Assessing Dangerousness</vt:lpstr>
      <vt:lpstr>Assessing Dangerousness</vt:lpstr>
      <vt:lpstr>Assessing Dangerousness</vt:lpstr>
      <vt:lpstr>Assessing Dangerousness</vt:lpstr>
      <vt:lpstr>Assessing Dangerousness</vt:lpstr>
      <vt:lpstr>Assessing Dangerousness</vt:lpstr>
      <vt:lpstr>Dilemma Two  Record-Keeping</vt:lpstr>
      <vt:lpstr>Dilemma Two  Record-Keeping</vt:lpstr>
      <vt:lpstr>Dilemma Two  Record-Keeping</vt:lpstr>
      <vt:lpstr>Confidentiality: Culbertson II</vt:lpstr>
      <vt:lpstr>Confidentiality: Culbertson II</vt:lpstr>
      <vt:lpstr>Confidentiality: Culbertson II</vt:lpstr>
      <vt:lpstr>Dilemma Two  Record-Keeping</vt:lpstr>
      <vt:lpstr>Purging Records</vt:lpstr>
      <vt:lpstr>Purging Records</vt:lpstr>
      <vt:lpstr>Dilemma Two  Record-Keeping</vt:lpstr>
      <vt:lpstr>Dilemma Two  Record-Keeping</vt:lpstr>
      <vt:lpstr>PowerPoint Presentation</vt:lpstr>
      <vt:lpstr>PowerPoint Presentation</vt:lpstr>
      <vt:lpstr>PowerPoint Presentation</vt:lpstr>
      <vt:lpstr>Fact Witness</vt:lpstr>
      <vt:lpstr>Expert Witness</vt:lpstr>
      <vt:lpstr>Dilemma Three  Managing Values</vt:lpstr>
      <vt:lpstr>Dilemma Three  Religious Freedom Restoration Act</vt:lpstr>
      <vt:lpstr>Dilemma Three  Religious Freedom Restoration Act</vt:lpstr>
      <vt:lpstr>Dilemma Three  Religious Freedom Restoration Act</vt:lpstr>
      <vt:lpstr>Dilemma Four  Fraudulent Marketing</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Dangerousness</dc:title>
  <dc:creator>George</dc:creator>
  <cp:lastModifiedBy>George</cp:lastModifiedBy>
  <cp:revision>17</cp:revision>
  <dcterms:created xsi:type="dcterms:W3CDTF">2015-04-16T03:16:14Z</dcterms:created>
  <dcterms:modified xsi:type="dcterms:W3CDTF">2015-04-17T05:48:04Z</dcterms:modified>
</cp:coreProperties>
</file>